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  <p:sldMasterId id="2147483676" r:id="rId3"/>
  </p:sldMasterIdLst>
  <p:notesMasterIdLst>
    <p:notesMasterId r:id="rId30"/>
  </p:notesMasterIdLst>
  <p:sldIdLst>
    <p:sldId id="256" r:id="rId4"/>
    <p:sldId id="279" r:id="rId5"/>
    <p:sldId id="258" r:id="rId6"/>
    <p:sldId id="281" r:id="rId7"/>
    <p:sldId id="285" r:id="rId8"/>
    <p:sldId id="299" r:id="rId9"/>
    <p:sldId id="305" r:id="rId10"/>
    <p:sldId id="306" r:id="rId11"/>
    <p:sldId id="307" r:id="rId12"/>
    <p:sldId id="303" r:id="rId13"/>
    <p:sldId id="295" r:id="rId14"/>
    <p:sldId id="296" r:id="rId15"/>
    <p:sldId id="297" r:id="rId16"/>
    <p:sldId id="298" r:id="rId17"/>
    <p:sldId id="286" r:id="rId18"/>
    <p:sldId id="269" r:id="rId19"/>
    <p:sldId id="272" r:id="rId20"/>
    <p:sldId id="287" r:id="rId21"/>
    <p:sldId id="288" r:id="rId22"/>
    <p:sldId id="273" r:id="rId23"/>
    <p:sldId id="274" r:id="rId24"/>
    <p:sldId id="309" r:id="rId25"/>
    <p:sldId id="282" r:id="rId26"/>
    <p:sldId id="283" r:id="rId27"/>
    <p:sldId id="304" r:id="rId28"/>
    <p:sldId id="308" r:id="rId29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EB930"/>
    <a:srgbClr val="D9D9D9"/>
    <a:srgbClr val="86C231"/>
    <a:srgbClr val="196D85"/>
    <a:srgbClr val="1F8BAB"/>
    <a:srgbClr val="81AA45"/>
    <a:srgbClr val="669827"/>
    <a:srgbClr val="89B549"/>
    <a:srgbClr val="7AB32E"/>
    <a:srgbClr val="9DCD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5" autoAdjust="0"/>
    <p:restoredTop sz="85492" autoAdjust="0"/>
  </p:normalViewPr>
  <p:slideViewPr>
    <p:cSldViewPr>
      <p:cViewPr>
        <p:scale>
          <a:sx n="108" d="100"/>
          <a:sy n="108" d="100"/>
        </p:scale>
        <p:origin x="-632" y="2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30" Type="http://schemas.openxmlformats.org/officeDocument/2006/relationships/notesMaster" Target="notesMasters/notes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6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0BE449-5097-44AF-9885-7F1A4696E4CD}" type="datetimeFigureOut">
              <a:rPr lang="sk-SK" smtClean="0"/>
              <a:pPr/>
              <a:t>15.12.2011</a:t>
            </a:fld>
            <a:endParaRPr lang="sk-S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76F0ED-F004-4D3D-8BC3-5CAE4F83EA9B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335324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76F0ED-F004-4D3D-8BC3-5CAE4F83EA9B}" type="slidenum">
              <a:rPr lang="sk-SK" smtClean="0"/>
              <a:pPr/>
              <a:t>1</a:t>
            </a:fld>
            <a:endParaRPr lang="sk-SK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76F0ED-F004-4D3D-8BC3-5CAE4F83EA9B}" type="slidenum">
              <a:rPr lang="sk-SK" smtClean="0"/>
              <a:pPr/>
              <a:t>10</a:t>
            </a:fld>
            <a:endParaRPr lang="sk-SK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Ako</a:t>
            </a:r>
            <a:r>
              <a:rPr lang="en-US" dirty="0" smtClean="0"/>
              <a:t> to </a:t>
            </a:r>
            <a:r>
              <a:rPr lang="en-US" dirty="0" err="1" smtClean="0"/>
              <a:t>vyhodnotime</a:t>
            </a:r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76F0ED-F004-4D3D-8BC3-5CAE4F83EA9B}" type="slidenum">
              <a:rPr lang="sk-SK" smtClean="0"/>
              <a:pPr/>
              <a:t>11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287137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76F0ED-F004-4D3D-8BC3-5CAE4F83EA9B}" type="slidenum">
              <a:rPr lang="sk-SK" smtClean="0"/>
              <a:pPr/>
              <a:t>12</a:t>
            </a:fld>
            <a:endParaRPr lang="sk-SK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76F0ED-F004-4D3D-8BC3-5CAE4F83EA9B}" type="slidenum">
              <a:rPr lang="sk-SK" smtClean="0"/>
              <a:pPr/>
              <a:t>13</a:t>
            </a:fld>
            <a:endParaRPr lang="sk-SK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76F0ED-F004-4D3D-8BC3-5CAE4F83EA9B}" type="slidenum">
              <a:rPr lang="sk-SK" smtClean="0"/>
              <a:pPr/>
              <a:t>14</a:t>
            </a:fld>
            <a:endParaRPr lang="sk-SK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76F0ED-F004-4D3D-8BC3-5CAE4F83EA9B}" type="slidenum">
              <a:rPr lang="sk-SK" smtClean="0"/>
              <a:pPr/>
              <a:t>15</a:t>
            </a:fld>
            <a:endParaRPr lang="sk-SK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76F0ED-F004-4D3D-8BC3-5CAE4F83EA9B}" type="slidenum">
              <a:rPr lang="sk-SK" smtClean="0"/>
              <a:pPr/>
              <a:t>16</a:t>
            </a:fld>
            <a:endParaRPr lang="sk-SK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76F0ED-F004-4D3D-8BC3-5CAE4F83EA9B}" type="slidenum">
              <a:rPr lang="sk-SK" smtClean="0"/>
              <a:pPr/>
              <a:t>17</a:t>
            </a:fld>
            <a:endParaRPr lang="sk-SK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76F0ED-F004-4D3D-8BC3-5CAE4F83EA9B}" type="slidenum">
              <a:rPr lang="sk-SK" smtClean="0"/>
              <a:pPr/>
              <a:t>18</a:t>
            </a:fld>
            <a:endParaRPr lang="sk-SK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76F0ED-F004-4D3D-8BC3-5CAE4F83EA9B}" type="slidenum">
              <a:rPr lang="sk-SK" smtClean="0"/>
              <a:pPr/>
              <a:t>19</a:t>
            </a:fld>
            <a:endParaRPr lang="sk-SK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76F0ED-F004-4D3D-8BC3-5CAE4F83EA9B}" type="slidenum">
              <a:rPr lang="sk-SK" smtClean="0"/>
              <a:pPr/>
              <a:t>2</a:t>
            </a:fld>
            <a:endParaRPr lang="sk-SK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76F0ED-F004-4D3D-8BC3-5CAE4F83EA9B}" type="slidenum">
              <a:rPr lang="sk-SK" smtClean="0"/>
              <a:pPr/>
              <a:t>20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6767922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76F0ED-F004-4D3D-8BC3-5CAE4F83EA9B}" type="slidenum">
              <a:rPr lang="sk-SK" smtClean="0"/>
              <a:pPr/>
              <a:t>21</a:t>
            </a:fld>
            <a:endParaRPr lang="sk-SK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76F0ED-F004-4D3D-8BC3-5CAE4F83EA9B}" type="slidenum">
              <a:rPr lang="sk-SK" smtClean="0">
                <a:solidFill>
                  <a:prstClr val="black"/>
                </a:solidFill>
                <a:latin typeface="Calibri"/>
              </a:rPr>
              <a:pPr/>
              <a:t>22</a:t>
            </a:fld>
            <a:endParaRPr lang="sk-SK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76F0ED-F004-4D3D-8BC3-5CAE4F83EA9B}" type="slidenum">
              <a:rPr lang="sk-SK" smtClean="0"/>
              <a:pPr/>
              <a:t>23</a:t>
            </a:fld>
            <a:endParaRPr lang="sk-SK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76F0ED-F004-4D3D-8BC3-5CAE4F83EA9B}" type="slidenum">
              <a:rPr lang="sk-SK" smtClean="0"/>
              <a:pPr/>
              <a:t>24</a:t>
            </a:fld>
            <a:endParaRPr lang="sk-SK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76F0ED-F004-4D3D-8BC3-5CAE4F83EA9B}" type="slidenum">
              <a:rPr lang="sk-SK" smtClean="0"/>
              <a:pPr/>
              <a:t>25</a:t>
            </a:fld>
            <a:endParaRPr lang="sk-SK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76F0ED-F004-4D3D-8BC3-5CAE4F83EA9B}" type="slidenum">
              <a:rPr lang="sk-SK" smtClean="0"/>
              <a:pPr/>
              <a:t>26</a:t>
            </a:fld>
            <a:endParaRPr lang="sk-SK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76F0ED-F004-4D3D-8BC3-5CAE4F83EA9B}" type="slidenum">
              <a:rPr lang="sk-SK" smtClean="0"/>
              <a:pPr/>
              <a:t>3</a:t>
            </a:fld>
            <a:endParaRPr lang="sk-SK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76F0ED-F004-4D3D-8BC3-5CAE4F83EA9B}" type="slidenum">
              <a:rPr lang="sk-SK" smtClean="0"/>
              <a:pPr/>
              <a:t>4</a:t>
            </a:fld>
            <a:endParaRPr lang="sk-SK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76F0ED-F004-4D3D-8BC3-5CAE4F83EA9B}" type="slidenum">
              <a:rPr lang="sk-SK" smtClean="0"/>
              <a:pPr/>
              <a:t>5</a:t>
            </a:fld>
            <a:endParaRPr lang="sk-SK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76F0ED-F004-4D3D-8BC3-5CAE4F83EA9B}" type="slidenum">
              <a:rPr lang="sk-SK" smtClean="0"/>
              <a:pPr/>
              <a:t>6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330311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76F0ED-F004-4D3D-8BC3-5CAE4F83EA9B}" type="slidenum">
              <a:rPr lang="sk-SK" smtClean="0"/>
              <a:pPr/>
              <a:t>7</a:t>
            </a:fld>
            <a:endParaRPr lang="sk-SK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76F0ED-F004-4D3D-8BC3-5CAE4F83EA9B}" type="slidenum">
              <a:rPr lang="sk-SK" smtClean="0"/>
              <a:pPr/>
              <a:t>8</a:t>
            </a:fld>
            <a:endParaRPr lang="sk-SK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76F0ED-F004-4D3D-8BC3-5CAE4F83EA9B}" type="slidenum">
              <a:rPr lang="sk-SK" smtClean="0"/>
              <a:pPr/>
              <a:t>9</a:t>
            </a:fld>
            <a:endParaRPr lang="sk-S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emf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emf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emf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emf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emf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AAAA9-86FC-4225-9BC7-CD89BF5DE2E6}" type="datetimeFigureOut">
              <a:rPr lang="sk-SK" smtClean="0"/>
              <a:pPr/>
              <a:t>15.12.2011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309B4-DBE9-4C37-BC8C-6475304DDA6D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41705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AAAA9-86FC-4225-9BC7-CD89BF5DE2E6}" type="datetimeFigureOut">
              <a:rPr lang="sk-SK" smtClean="0"/>
              <a:pPr/>
              <a:t>15.12.2011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309B4-DBE9-4C37-BC8C-6475304DDA6D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57554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AAAA9-86FC-4225-9BC7-CD89BF5DE2E6}" type="datetimeFigureOut">
              <a:rPr lang="sk-SK" smtClean="0"/>
              <a:pPr/>
              <a:t>15.12.2011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309B4-DBE9-4C37-BC8C-6475304DDA6D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159092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AAAA9-86FC-4225-9BC7-CD89BF5DE2E6}" type="datetimeFigureOut">
              <a:rPr lang="sk-SK" smtClean="0"/>
              <a:pPr/>
              <a:t>15.12.2011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309B4-DBE9-4C37-BC8C-6475304DDA6D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347920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AAAA9-86FC-4225-9BC7-CD89BF5DE2E6}" type="datetimeFigureOut">
              <a:rPr lang="sk-SK" smtClean="0"/>
              <a:pPr/>
              <a:t>15.12.2011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309B4-DBE9-4C37-BC8C-6475304DDA6D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669217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AAAA9-86FC-4225-9BC7-CD89BF5DE2E6}" type="datetimeFigureOut">
              <a:rPr lang="sk-SK" smtClean="0">
                <a:solidFill>
                  <a:prstClr val="black">
                    <a:tint val="75000"/>
                  </a:prstClr>
                </a:solidFill>
              </a:rPr>
              <a:pPr/>
              <a:t>15.12.2011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309B4-DBE9-4C37-BC8C-6475304DDA6D}" type="slidenum">
              <a:rPr lang="sk-SK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61709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ray Normal">
    <p:bg>
      <p:bgPr>
        <a:gradFill>
          <a:gsLst>
            <a:gs pos="60000">
              <a:schemeClr val="bg1"/>
            </a:gs>
            <a:gs pos="100000">
              <a:srgbClr val="D9D9D9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l">
              <a:defRPr sz="3600" b="1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sk-SK" dirty="0" err="1" smtClean="0"/>
              <a:t>Widget</a:t>
            </a:r>
            <a:r>
              <a:rPr lang="sk-SK" dirty="0" smtClean="0"/>
              <a:t> </a:t>
            </a:r>
            <a:r>
              <a:rPr lang="sk-SK" dirty="0" err="1" smtClean="0"/>
              <a:t>styling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Font typeface="Wingdings" pitchFamily="2" charset="2"/>
              <a:buChar char="§"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Helvetica"/>
                <a:cs typeface="Helvetica"/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Helvetica"/>
                <a:cs typeface="Helvetica"/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Helvetica"/>
                <a:cs typeface="Helvetica"/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Helvetica"/>
                <a:cs typeface="Helvetica"/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Helvetica"/>
                <a:cs typeface="Helvetic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k-S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AAAA9-86FC-4225-9BC7-CD89BF5DE2E6}" type="datetimeFigureOut">
              <a:rPr lang="sk-SK" smtClean="0">
                <a:solidFill>
                  <a:prstClr val="black">
                    <a:tint val="75000"/>
                  </a:prstClr>
                </a:solidFill>
              </a:rPr>
              <a:pPr/>
              <a:t>15.12.2011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309B4-DBE9-4C37-BC8C-6475304DDA6D}" type="slidenum">
              <a:rPr lang="sk-SK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alphaModFix amt="57000"/>
            <a:grayscl/>
          </a:blip>
          <a:stretch>
            <a:fillRect/>
          </a:stretch>
        </p:blipFill>
        <p:spPr>
          <a:xfrm>
            <a:off x="8020868" y="2609850"/>
            <a:ext cx="1663700" cy="163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184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Normal">
    <p:bg>
      <p:bgPr>
        <a:gradFill>
          <a:gsLst>
            <a:gs pos="60000">
              <a:schemeClr val="bg1"/>
            </a:gs>
            <a:gs pos="100000">
              <a:srgbClr val="D9D9D9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>
            <a:lvl1pPr algn="l">
              <a:defRPr sz="3600" b="1">
                <a:solidFill>
                  <a:srgbClr val="1E839B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sk-SK" dirty="0" err="1" smtClean="0"/>
              <a:t>Widget</a:t>
            </a:r>
            <a:r>
              <a:rPr lang="sk-SK" dirty="0" smtClean="0"/>
              <a:t> </a:t>
            </a:r>
            <a:r>
              <a:rPr lang="sk-SK" dirty="0" err="1" smtClean="0"/>
              <a:t>styling</a:t>
            </a:r>
            <a:endParaRPr lang="sk-SK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 marL="342900" indent="-342900">
              <a:buFont typeface="Wingdings" pitchFamily="2" charset="2"/>
              <a:buChar char="§"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Helvetica"/>
                <a:cs typeface="Helvetica"/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Helvetica"/>
                <a:cs typeface="Helvetica"/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Helvetica"/>
                <a:cs typeface="Helvetica"/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Helvetica"/>
                <a:cs typeface="Helvetica"/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Helvetica"/>
                <a:cs typeface="Helvetic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k-SK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B59AAAA9-86FC-4225-9BC7-CD89BF5DE2E6}" type="datetimeFigureOut">
              <a:rPr lang="sk-SK" smtClean="0">
                <a:solidFill>
                  <a:prstClr val="black">
                    <a:tint val="75000"/>
                  </a:prstClr>
                </a:solidFill>
              </a:rPr>
              <a:pPr/>
              <a:t>15.12.2011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403309B4-DBE9-4C37-BC8C-6475304DDA6D}" type="slidenum">
              <a:rPr lang="sk-SK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alphaModFix amt="30000"/>
          </a:blip>
          <a:stretch>
            <a:fillRect/>
          </a:stretch>
        </p:blipFill>
        <p:spPr>
          <a:xfrm>
            <a:off x="8020868" y="2609850"/>
            <a:ext cx="1663700" cy="163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7189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llow Normal">
    <p:bg>
      <p:bgPr>
        <a:gradFill>
          <a:gsLst>
            <a:gs pos="60000">
              <a:schemeClr val="bg1"/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>
            <a:lvl1pPr algn="l">
              <a:defRPr sz="3600" b="1">
                <a:solidFill>
                  <a:srgbClr val="7EB930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sk-SK" dirty="0" err="1" smtClean="0"/>
              <a:t>Widget</a:t>
            </a:r>
            <a:r>
              <a:rPr lang="sk-SK" dirty="0" smtClean="0"/>
              <a:t> </a:t>
            </a:r>
            <a:r>
              <a:rPr lang="sk-SK" dirty="0" err="1" smtClean="0"/>
              <a:t>styling</a:t>
            </a:r>
            <a:endParaRPr lang="sk-SK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 marL="342900" indent="-342900">
              <a:buFont typeface="Wingdings" pitchFamily="2" charset="2"/>
              <a:buChar char="§"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Helvetica"/>
                <a:cs typeface="Helvetica"/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Helvetica"/>
                <a:cs typeface="Helvetica"/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Helvetica"/>
                <a:cs typeface="Helvetica"/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Helvetica"/>
                <a:cs typeface="Helvetica"/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Helvetica"/>
                <a:cs typeface="Helvetic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k-SK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B59AAAA9-86FC-4225-9BC7-CD89BF5DE2E6}" type="datetimeFigureOut">
              <a:rPr lang="sk-SK" smtClean="0">
                <a:solidFill>
                  <a:prstClr val="black">
                    <a:tint val="75000"/>
                  </a:prstClr>
                </a:solidFill>
              </a:rPr>
              <a:pPr/>
              <a:t>15.12.2011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403309B4-DBE9-4C37-BC8C-6475304DDA6D}" type="slidenum">
              <a:rPr lang="sk-SK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alphaModFix amt="35000"/>
          </a:blip>
          <a:stretch>
            <a:fillRect/>
          </a:stretch>
        </p:blipFill>
        <p:spPr>
          <a:xfrm>
            <a:off x="8020868" y="2609850"/>
            <a:ext cx="1663700" cy="163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3536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AAAA9-86FC-4225-9BC7-CD89BF5DE2E6}" type="datetimeFigureOut">
              <a:rPr lang="sk-SK" smtClean="0">
                <a:solidFill>
                  <a:prstClr val="black">
                    <a:tint val="75000"/>
                  </a:prstClr>
                </a:solidFill>
              </a:rPr>
              <a:pPr/>
              <a:t>15.12.2011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309B4-DBE9-4C37-BC8C-6475304DDA6D}" type="slidenum">
              <a:rPr lang="sk-SK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05338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AAAA9-86FC-4225-9BC7-CD89BF5DE2E6}" type="datetimeFigureOut">
              <a:rPr lang="sk-SK" smtClean="0">
                <a:solidFill>
                  <a:prstClr val="black">
                    <a:tint val="75000"/>
                  </a:prstClr>
                </a:solidFill>
              </a:rPr>
              <a:pPr/>
              <a:t>15.12.2011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309B4-DBE9-4C37-BC8C-6475304DDA6D}" type="slidenum">
              <a:rPr lang="sk-SK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043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ray Normal">
    <p:bg>
      <p:bgPr>
        <a:gradFill>
          <a:gsLst>
            <a:gs pos="60000">
              <a:schemeClr val="bg1"/>
            </a:gs>
            <a:gs pos="100000">
              <a:srgbClr val="D9D9D9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l">
              <a:defRPr sz="3600" b="1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sk-SK" dirty="0" err="1" smtClean="0"/>
              <a:t>Widget</a:t>
            </a:r>
            <a:r>
              <a:rPr lang="sk-SK" dirty="0" smtClean="0"/>
              <a:t> </a:t>
            </a:r>
            <a:r>
              <a:rPr lang="sk-SK" dirty="0" err="1" smtClean="0"/>
              <a:t>styling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Font typeface="Wingdings" pitchFamily="2" charset="2"/>
              <a:buChar char="§"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Helvetica"/>
                <a:cs typeface="Helvetica"/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Helvetica"/>
                <a:cs typeface="Helvetica"/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Helvetica"/>
                <a:cs typeface="Helvetica"/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Helvetica"/>
                <a:cs typeface="Helvetica"/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Helvetica"/>
                <a:cs typeface="Helvetic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k-S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AAAA9-86FC-4225-9BC7-CD89BF5DE2E6}" type="datetimeFigureOut">
              <a:rPr lang="sk-SK" smtClean="0"/>
              <a:pPr/>
              <a:t>15.12.2011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309B4-DBE9-4C37-BC8C-6475304DDA6D}" type="slidenum">
              <a:rPr lang="sk-SK" smtClean="0"/>
              <a:pPr/>
              <a:t>‹#›</a:t>
            </a:fld>
            <a:endParaRPr lang="sk-SK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alphaModFix amt="57000"/>
            <a:grayscl/>
          </a:blip>
          <a:stretch>
            <a:fillRect/>
          </a:stretch>
        </p:blipFill>
        <p:spPr>
          <a:xfrm>
            <a:off x="8020868" y="2609850"/>
            <a:ext cx="1663700" cy="163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741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AAAA9-86FC-4225-9BC7-CD89BF5DE2E6}" type="datetimeFigureOut">
              <a:rPr lang="sk-SK" smtClean="0">
                <a:solidFill>
                  <a:prstClr val="black">
                    <a:tint val="75000"/>
                  </a:prstClr>
                </a:solidFill>
              </a:rPr>
              <a:pPr/>
              <a:t>15.12.2011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309B4-DBE9-4C37-BC8C-6475304DDA6D}" type="slidenum">
              <a:rPr lang="sk-SK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534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AAAA9-86FC-4225-9BC7-CD89BF5DE2E6}" type="datetimeFigureOut">
              <a:rPr lang="sk-SK" smtClean="0">
                <a:solidFill>
                  <a:prstClr val="black">
                    <a:tint val="75000"/>
                  </a:prstClr>
                </a:solidFill>
              </a:rPr>
              <a:pPr/>
              <a:t>15.12.2011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309B4-DBE9-4C37-BC8C-6475304DDA6D}" type="slidenum">
              <a:rPr lang="sk-SK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7807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AAAA9-86FC-4225-9BC7-CD89BF5DE2E6}" type="datetimeFigureOut">
              <a:rPr lang="sk-SK" smtClean="0">
                <a:solidFill>
                  <a:prstClr val="black">
                    <a:tint val="75000"/>
                  </a:prstClr>
                </a:solidFill>
              </a:rPr>
              <a:pPr/>
              <a:t>15.12.2011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309B4-DBE9-4C37-BC8C-6475304DDA6D}" type="slidenum">
              <a:rPr lang="sk-SK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78156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AAAA9-86FC-4225-9BC7-CD89BF5DE2E6}" type="datetimeFigureOut">
              <a:rPr lang="sk-SK" smtClean="0">
                <a:solidFill>
                  <a:prstClr val="black">
                    <a:tint val="75000"/>
                  </a:prstClr>
                </a:solidFill>
              </a:rPr>
              <a:pPr/>
              <a:t>15.12.2011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309B4-DBE9-4C37-BC8C-6475304DDA6D}" type="slidenum">
              <a:rPr lang="sk-SK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9310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AAAA9-86FC-4225-9BC7-CD89BF5DE2E6}" type="datetimeFigureOut">
              <a:rPr lang="sk-SK" smtClean="0">
                <a:solidFill>
                  <a:prstClr val="black">
                    <a:tint val="75000"/>
                  </a:prstClr>
                </a:solidFill>
              </a:rPr>
              <a:pPr/>
              <a:t>15.12.2011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309B4-DBE9-4C37-BC8C-6475304DDA6D}" type="slidenum">
              <a:rPr lang="sk-SK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8203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AAAA9-86FC-4225-9BC7-CD89BF5DE2E6}" type="datetimeFigureOut">
              <a:rPr lang="sk-SK" smtClean="0">
                <a:solidFill>
                  <a:prstClr val="black">
                    <a:tint val="75000"/>
                  </a:prstClr>
                </a:solidFill>
              </a:rPr>
              <a:pPr/>
              <a:t>15.12.2011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309B4-DBE9-4C37-BC8C-6475304DDA6D}" type="slidenum">
              <a:rPr lang="sk-SK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8434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AAAA9-86FC-4225-9BC7-CD89BF5DE2E6}" type="datetimeFigureOut">
              <a:rPr lang="sk-SK" smtClean="0">
                <a:solidFill>
                  <a:prstClr val="black">
                    <a:tint val="75000"/>
                  </a:prstClr>
                </a:solidFill>
              </a:rPr>
              <a:pPr/>
              <a:t>15.12.2011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309B4-DBE9-4C37-BC8C-6475304DDA6D}" type="slidenum">
              <a:rPr lang="sk-SK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7895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AAAA9-86FC-4225-9BC7-CD89BF5DE2E6}" type="datetimeFigureOut">
              <a:rPr lang="sk-SK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15.12.2011</a:t>
            </a:fld>
            <a:endParaRPr lang="sk-SK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309B4-DBE9-4C37-BC8C-6475304DDA6D}" type="slidenum">
              <a:rPr lang="sk-SK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sk-SK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867998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ray Normal">
    <p:bg>
      <p:bgPr>
        <a:gradFill>
          <a:gsLst>
            <a:gs pos="60000">
              <a:schemeClr val="bg1"/>
            </a:gs>
            <a:gs pos="100000">
              <a:srgbClr val="D9D9D9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l">
              <a:defRPr sz="3600" b="1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sk-SK" dirty="0" err="1" smtClean="0"/>
              <a:t>Widget</a:t>
            </a:r>
            <a:r>
              <a:rPr lang="sk-SK" dirty="0" smtClean="0"/>
              <a:t> </a:t>
            </a:r>
            <a:r>
              <a:rPr lang="sk-SK" dirty="0" err="1" smtClean="0"/>
              <a:t>styling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Font typeface="Wingdings" pitchFamily="2" charset="2"/>
              <a:buChar char="§"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Helvetica"/>
                <a:cs typeface="Helvetica"/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Helvetica"/>
                <a:cs typeface="Helvetica"/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Helvetica"/>
                <a:cs typeface="Helvetica"/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Helvetica"/>
                <a:cs typeface="Helvetica"/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Helvetica"/>
                <a:cs typeface="Helvetic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k-S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AAAA9-86FC-4225-9BC7-CD89BF5DE2E6}" type="datetimeFigureOut">
              <a:rPr lang="sk-SK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15.12.2011</a:t>
            </a:fld>
            <a:endParaRPr lang="sk-SK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309B4-DBE9-4C37-BC8C-6475304DDA6D}" type="slidenum">
              <a:rPr lang="sk-SK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sk-SK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alphaModFix amt="57000"/>
            <a:grayscl/>
          </a:blip>
          <a:stretch>
            <a:fillRect/>
          </a:stretch>
        </p:blipFill>
        <p:spPr>
          <a:xfrm>
            <a:off x="8020868" y="2609850"/>
            <a:ext cx="1663700" cy="163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7226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Normal">
    <p:bg>
      <p:bgPr>
        <a:gradFill>
          <a:gsLst>
            <a:gs pos="60000">
              <a:schemeClr val="bg1"/>
            </a:gs>
            <a:gs pos="100000">
              <a:srgbClr val="D9D9D9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>
            <a:lvl1pPr algn="l">
              <a:defRPr sz="3600" b="1">
                <a:solidFill>
                  <a:srgbClr val="1E839B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sk-SK" dirty="0" err="1" smtClean="0"/>
              <a:t>Widget</a:t>
            </a:r>
            <a:r>
              <a:rPr lang="sk-SK" dirty="0" smtClean="0"/>
              <a:t> </a:t>
            </a:r>
            <a:r>
              <a:rPr lang="sk-SK" dirty="0" err="1" smtClean="0"/>
              <a:t>styling</a:t>
            </a:r>
            <a:endParaRPr lang="sk-SK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 marL="342900" indent="-342900">
              <a:buFont typeface="Wingdings" pitchFamily="2" charset="2"/>
              <a:buChar char="§"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Helvetica"/>
                <a:cs typeface="Helvetica"/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Helvetica"/>
                <a:cs typeface="Helvetica"/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Helvetica"/>
                <a:cs typeface="Helvetica"/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Helvetica"/>
                <a:cs typeface="Helvetica"/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Helvetica"/>
                <a:cs typeface="Helvetic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k-SK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B59AAAA9-86FC-4225-9BC7-CD89BF5DE2E6}" type="datetimeFigureOut">
              <a:rPr lang="sk-SK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15.12.2011</a:t>
            </a:fld>
            <a:endParaRPr lang="sk-SK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endParaRPr lang="sk-SK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403309B4-DBE9-4C37-BC8C-6475304DDA6D}" type="slidenum">
              <a:rPr lang="sk-SK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sk-SK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alphaModFix amt="30000"/>
          </a:blip>
          <a:stretch>
            <a:fillRect/>
          </a:stretch>
        </p:blipFill>
        <p:spPr>
          <a:xfrm>
            <a:off x="8020868" y="2609850"/>
            <a:ext cx="1663700" cy="163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7288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Normal">
    <p:bg>
      <p:bgPr>
        <a:gradFill>
          <a:gsLst>
            <a:gs pos="60000">
              <a:schemeClr val="bg1"/>
            </a:gs>
            <a:gs pos="100000">
              <a:srgbClr val="D9D9D9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>
            <a:lvl1pPr algn="l">
              <a:defRPr sz="3600" b="1">
                <a:solidFill>
                  <a:srgbClr val="1E839B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sk-SK" dirty="0" err="1" smtClean="0"/>
              <a:t>Widget</a:t>
            </a:r>
            <a:r>
              <a:rPr lang="sk-SK" dirty="0" smtClean="0"/>
              <a:t> </a:t>
            </a:r>
            <a:r>
              <a:rPr lang="sk-SK" dirty="0" err="1" smtClean="0"/>
              <a:t>styling</a:t>
            </a:r>
            <a:endParaRPr lang="sk-SK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 marL="342900" indent="-342900">
              <a:buFont typeface="Wingdings" pitchFamily="2" charset="2"/>
              <a:buChar char="§"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Helvetica"/>
                <a:cs typeface="Helvetica"/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Helvetica"/>
                <a:cs typeface="Helvetica"/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Helvetica"/>
                <a:cs typeface="Helvetica"/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Helvetica"/>
                <a:cs typeface="Helvetica"/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Helvetica"/>
                <a:cs typeface="Helvetic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k-SK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B59AAAA9-86FC-4225-9BC7-CD89BF5DE2E6}" type="datetimeFigureOut">
              <a:rPr lang="sk-SK" smtClean="0"/>
              <a:pPr/>
              <a:t>15.12.2011</a:t>
            </a:fld>
            <a:endParaRPr lang="sk-SK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endParaRPr lang="sk-SK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403309B4-DBE9-4C37-BC8C-6475304DDA6D}" type="slidenum">
              <a:rPr lang="sk-SK" smtClean="0"/>
              <a:pPr/>
              <a:t>‹#›</a:t>
            </a:fld>
            <a:endParaRPr lang="sk-SK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alphaModFix amt="30000"/>
          </a:blip>
          <a:stretch>
            <a:fillRect/>
          </a:stretch>
        </p:blipFill>
        <p:spPr>
          <a:xfrm>
            <a:off x="8020868" y="2609850"/>
            <a:ext cx="1663700" cy="163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1989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llow Normal">
    <p:bg>
      <p:bgPr>
        <a:gradFill>
          <a:gsLst>
            <a:gs pos="60000">
              <a:schemeClr val="bg1"/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>
            <a:lvl1pPr algn="l">
              <a:defRPr sz="3600" b="1">
                <a:solidFill>
                  <a:srgbClr val="7EB930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sk-SK" dirty="0" err="1" smtClean="0"/>
              <a:t>Widget</a:t>
            </a:r>
            <a:r>
              <a:rPr lang="sk-SK" dirty="0" smtClean="0"/>
              <a:t> </a:t>
            </a:r>
            <a:r>
              <a:rPr lang="sk-SK" dirty="0" err="1" smtClean="0"/>
              <a:t>styling</a:t>
            </a:r>
            <a:endParaRPr lang="sk-SK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 marL="342900" indent="-342900">
              <a:buFont typeface="Wingdings" pitchFamily="2" charset="2"/>
              <a:buChar char="§"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Helvetica"/>
                <a:cs typeface="Helvetica"/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Helvetica"/>
                <a:cs typeface="Helvetica"/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Helvetica"/>
                <a:cs typeface="Helvetica"/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Helvetica"/>
                <a:cs typeface="Helvetica"/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Helvetica"/>
                <a:cs typeface="Helvetic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k-SK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B59AAAA9-86FC-4225-9BC7-CD89BF5DE2E6}" type="datetimeFigureOut">
              <a:rPr lang="sk-SK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15.12.2011</a:t>
            </a:fld>
            <a:endParaRPr lang="sk-SK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endParaRPr lang="sk-SK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403309B4-DBE9-4C37-BC8C-6475304DDA6D}" type="slidenum">
              <a:rPr lang="sk-SK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sk-SK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alphaModFix amt="35000"/>
          </a:blip>
          <a:stretch>
            <a:fillRect/>
          </a:stretch>
        </p:blipFill>
        <p:spPr>
          <a:xfrm>
            <a:off x="8020868" y="2609850"/>
            <a:ext cx="1663700" cy="163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8805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AAAA9-86FC-4225-9BC7-CD89BF5DE2E6}" type="datetimeFigureOut">
              <a:rPr lang="sk-SK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15.12.2011</a:t>
            </a:fld>
            <a:endParaRPr lang="sk-SK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309B4-DBE9-4C37-BC8C-6475304DDA6D}" type="slidenum">
              <a:rPr lang="sk-SK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sk-SK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6478114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AAAA9-86FC-4225-9BC7-CD89BF5DE2E6}" type="datetimeFigureOut">
              <a:rPr lang="sk-SK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15.12.2011</a:t>
            </a:fld>
            <a:endParaRPr lang="sk-SK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309B4-DBE9-4C37-BC8C-6475304DDA6D}" type="slidenum">
              <a:rPr lang="sk-SK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sk-SK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2427348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AAAA9-86FC-4225-9BC7-CD89BF5DE2E6}" type="datetimeFigureOut">
              <a:rPr lang="sk-SK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15.12.2011</a:t>
            </a:fld>
            <a:endParaRPr lang="sk-SK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309B4-DBE9-4C37-BC8C-6475304DDA6D}" type="slidenum">
              <a:rPr lang="sk-SK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sk-SK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1860712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AAAA9-86FC-4225-9BC7-CD89BF5DE2E6}" type="datetimeFigureOut">
              <a:rPr lang="sk-SK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15.12.2011</a:t>
            </a:fld>
            <a:endParaRPr lang="sk-SK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309B4-DBE9-4C37-BC8C-6475304DDA6D}" type="slidenum">
              <a:rPr lang="sk-SK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sk-SK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1967085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AAAA9-86FC-4225-9BC7-CD89BF5DE2E6}" type="datetimeFigureOut">
              <a:rPr lang="sk-SK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15.12.2011</a:t>
            </a:fld>
            <a:endParaRPr lang="sk-SK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309B4-DBE9-4C37-BC8C-6475304DDA6D}" type="slidenum">
              <a:rPr lang="sk-SK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sk-SK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6456528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AAAA9-86FC-4225-9BC7-CD89BF5DE2E6}" type="datetimeFigureOut">
              <a:rPr lang="sk-SK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15.12.2011</a:t>
            </a:fld>
            <a:endParaRPr lang="sk-SK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309B4-DBE9-4C37-BC8C-6475304DDA6D}" type="slidenum">
              <a:rPr lang="sk-SK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sk-SK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7284898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AAAA9-86FC-4225-9BC7-CD89BF5DE2E6}" type="datetimeFigureOut">
              <a:rPr lang="sk-SK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15.12.2011</a:t>
            </a:fld>
            <a:endParaRPr lang="sk-SK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309B4-DBE9-4C37-BC8C-6475304DDA6D}" type="slidenum">
              <a:rPr lang="sk-SK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sk-SK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0816445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AAAA9-86FC-4225-9BC7-CD89BF5DE2E6}" type="datetimeFigureOut">
              <a:rPr lang="sk-SK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15.12.2011</a:t>
            </a:fld>
            <a:endParaRPr lang="sk-SK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309B4-DBE9-4C37-BC8C-6475304DDA6D}" type="slidenum">
              <a:rPr lang="sk-SK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sk-SK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6364531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AAAA9-86FC-4225-9BC7-CD89BF5DE2E6}" type="datetimeFigureOut">
              <a:rPr lang="sk-SK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15.12.2011</a:t>
            </a:fld>
            <a:endParaRPr lang="sk-SK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309B4-DBE9-4C37-BC8C-6475304DDA6D}" type="slidenum">
              <a:rPr lang="sk-SK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sk-SK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36029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llow Normal">
    <p:bg>
      <p:bgPr>
        <a:gradFill>
          <a:gsLst>
            <a:gs pos="60000">
              <a:schemeClr val="bg1"/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>
            <a:lvl1pPr algn="l">
              <a:defRPr sz="3600" b="1">
                <a:solidFill>
                  <a:srgbClr val="7EB930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sk-SK" dirty="0" err="1" smtClean="0"/>
              <a:t>Widget</a:t>
            </a:r>
            <a:r>
              <a:rPr lang="sk-SK" dirty="0" smtClean="0"/>
              <a:t> </a:t>
            </a:r>
            <a:r>
              <a:rPr lang="sk-SK" dirty="0" err="1" smtClean="0"/>
              <a:t>styling</a:t>
            </a:r>
            <a:endParaRPr lang="sk-SK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 marL="342900" indent="-342900">
              <a:buFont typeface="Wingdings" pitchFamily="2" charset="2"/>
              <a:buChar char="§"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Helvetica"/>
                <a:cs typeface="Helvetica"/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Helvetica"/>
                <a:cs typeface="Helvetica"/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Helvetica"/>
                <a:cs typeface="Helvetica"/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Helvetica"/>
                <a:cs typeface="Helvetica"/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Helvetica"/>
                <a:cs typeface="Helvetic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k-SK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B59AAAA9-86FC-4225-9BC7-CD89BF5DE2E6}" type="datetimeFigureOut">
              <a:rPr lang="sk-SK" smtClean="0"/>
              <a:pPr/>
              <a:t>15.12.2011</a:t>
            </a:fld>
            <a:endParaRPr lang="sk-SK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endParaRPr lang="sk-SK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403309B4-DBE9-4C37-BC8C-6475304DDA6D}" type="slidenum">
              <a:rPr lang="sk-SK" smtClean="0"/>
              <a:pPr/>
              <a:t>‹#›</a:t>
            </a:fld>
            <a:endParaRPr lang="sk-SK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alphaModFix amt="35000"/>
          </a:blip>
          <a:stretch>
            <a:fillRect/>
          </a:stretch>
        </p:blipFill>
        <p:spPr>
          <a:xfrm>
            <a:off x="8020868" y="2609850"/>
            <a:ext cx="1663700" cy="163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786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AAAA9-86FC-4225-9BC7-CD89BF5DE2E6}" type="datetimeFigureOut">
              <a:rPr lang="sk-SK" smtClean="0"/>
              <a:pPr/>
              <a:t>15.12.2011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309B4-DBE9-4C37-BC8C-6475304DDA6D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74210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AAAA9-86FC-4225-9BC7-CD89BF5DE2E6}" type="datetimeFigureOut">
              <a:rPr lang="sk-SK" smtClean="0"/>
              <a:pPr/>
              <a:t>15.12.2011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309B4-DBE9-4C37-BC8C-6475304DDA6D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79839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AAAA9-86FC-4225-9BC7-CD89BF5DE2E6}" type="datetimeFigureOut">
              <a:rPr lang="sk-SK" smtClean="0"/>
              <a:pPr/>
              <a:t>15.12.2011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309B4-DBE9-4C37-BC8C-6475304DDA6D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02560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AAAA9-86FC-4225-9BC7-CD89BF5DE2E6}" type="datetimeFigureOut">
              <a:rPr lang="sk-SK" smtClean="0"/>
              <a:pPr/>
              <a:t>15.12.2011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309B4-DBE9-4C37-BC8C-6475304DDA6D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81989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AAAA9-86FC-4225-9BC7-CD89BF5DE2E6}" type="datetimeFigureOut">
              <a:rPr lang="sk-SK" smtClean="0"/>
              <a:pPr/>
              <a:t>15.12.2011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309B4-DBE9-4C37-BC8C-6475304DDA6D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4351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26.xml"/><Relationship Id="rId14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39.xml"/><Relationship Id="rId14" Type="http://schemas.openxmlformats.org/officeDocument/2006/relationships/theme" Target="../theme/theme3.xml"/><Relationship Id="rId1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9.xml"/><Relationship Id="rId4" Type="http://schemas.openxmlformats.org/officeDocument/2006/relationships/slideLayout" Target="../slideLayouts/slideLayout30.xml"/><Relationship Id="rId5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3.xml"/><Relationship Id="rId8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sk-SK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k-S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9AAAA9-86FC-4225-9BC7-CD89BF5DE2E6}" type="datetimeFigureOut">
              <a:rPr lang="sk-SK" smtClean="0"/>
              <a:pPr/>
              <a:t>15.12.2011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3309B4-DBE9-4C37-BC8C-6475304DDA6D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04886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0" r:id="rId3"/>
    <p:sldLayoutId id="214748366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ingdings" charset="2"/>
        <a:buChar char="§"/>
        <a:defRPr sz="3200" kern="1200">
          <a:solidFill>
            <a:schemeClr val="tx1">
              <a:lumMod val="75000"/>
              <a:lumOff val="25000"/>
            </a:schemeClr>
          </a:solidFill>
          <a:latin typeface="Helvetica"/>
          <a:ea typeface="+mn-ea"/>
          <a:cs typeface="Helvetica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>
              <a:lumMod val="75000"/>
              <a:lumOff val="25000"/>
            </a:schemeClr>
          </a:solidFill>
          <a:latin typeface="Helvetica"/>
          <a:ea typeface="+mn-ea"/>
          <a:cs typeface="Helvetica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Helvetica"/>
          <a:ea typeface="+mn-ea"/>
          <a:cs typeface="Helvetica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>
              <a:lumMod val="75000"/>
              <a:lumOff val="25000"/>
            </a:schemeClr>
          </a:solidFill>
          <a:latin typeface="Helvetica"/>
          <a:ea typeface="+mn-ea"/>
          <a:cs typeface="Helvetica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>
              <a:lumMod val="75000"/>
              <a:lumOff val="25000"/>
            </a:schemeClr>
          </a:solidFill>
          <a:latin typeface="Helvetica"/>
          <a:ea typeface="+mn-ea"/>
          <a:cs typeface="Helvetica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sk-SK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k-S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9AAAA9-86FC-4225-9BC7-CD89BF5DE2E6}" type="datetimeFigureOut">
              <a:rPr lang="sk-SK" smtClean="0">
                <a:solidFill>
                  <a:prstClr val="black">
                    <a:tint val="75000"/>
                  </a:prstClr>
                </a:solidFill>
              </a:rPr>
              <a:pPr/>
              <a:t>15.12.2011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3309B4-DBE9-4C37-BC8C-6475304DDA6D}" type="slidenum">
              <a:rPr lang="sk-SK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75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ingdings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sk-SK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k-S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9AAAA9-86FC-4225-9BC7-CD89BF5DE2E6}" type="datetimeFigureOut">
              <a:rPr lang="sk-SK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15.12.2011</a:t>
            </a:fld>
            <a:endParaRPr lang="sk-SK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3309B4-DBE9-4C37-BC8C-6475304DDA6D}" type="slidenum">
              <a:rPr lang="sk-SK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sk-SK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98868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ingdings" charset="2"/>
        <a:buChar char="§"/>
        <a:defRPr sz="3200" kern="1200">
          <a:solidFill>
            <a:schemeClr val="tx1">
              <a:lumMod val="75000"/>
              <a:lumOff val="25000"/>
            </a:schemeClr>
          </a:solidFill>
          <a:latin typeface="Helvetica"/>
          <a:ea typeface="+mn-ea"/>
          <a:cs typeface="Helvetica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>
              <a:lumMod val="75000"/>
              <a:lumOff val="25000"/>
            </a:schemeClr>
          </a:solidFill>
          <a:latin typeface="Helvetica"/>
          <a:ea typeface="+mn-ea"/>
          <a:cs typeface="Helvetica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Helvetica"/>
          <a:ea typeface="+mn-ea"/>
          <a:cs typeface="Helvetica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>
              <a:lumMod val="75000"/>
              <a:lumOff val="25000"/>
            </a:schemeClr>
          </a:solidFill>
          <a:latin typeface="Helvetica"/>
          <a:ea typeface="+mn-ea"/>
          <a:cs typeface="Helvetica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>
              <a:lumMod val="75000"/>
              <a:lumOff val="25000"/>
            </a:schemeClr>
          </a:solidFill>
          <a:latin typeface="Helvetica"/>
          <a:ea typeface="+mn-ea"/>
          <a:cs typeface="Helvetica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jpeg"/><Relationship Id="rId5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.emf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.emf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2C2C2C"/>
            </a:gs>
            <a:gs pos="100000">
              <a:srgbClr val="191919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516285" y="260648"/>
            <a:ext cx="611143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600" dirty="0" err="1" smtClean="0">
                <a:solidFill>
                  <a:srgbClr val="94BE2C"/>
                </a:solidFill>
                <a:latin typeface="Helvetica"/>
                <a:cs typeface="Helvetica"/>
              </a:rPr>
              <a:t>iDroids</a:t>
            </a:r>
            <a:r>
              <a:rPr lang="en-US" sz="6600" dirty="0" smtClean="0">
                <a:solidFill>
                  <a:srgbClr val="94BE2C"/>
                </a:solidFill>
                <a:latin typeface="Helvetica"/>
                <a:cs typeface="Helvetica"/>
              </a:rPr>
              <a:t> on Rails</a:t>
            </a:r>
            <a:endParaRPr lang="en-US" sz="6600" dirty="0">
              <a:solidFill>
                <a:srgbClr val="94BE2C"/>
              </a:solidFill>
              <a:latin typeface="Helvetica"/>
              <a:cs typeface="Helvetic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88037" y="2951947"/>
            <a:ext cx="476792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A3A5A7"/>
                </a:solidFill>
                <a:latin typeface="Helvetica"/>
                <a:cs typeface="Helvetica"/>
              </a:rPr>
              <a:t>Pavol</a:t>
            </a:r>
            <a:r>
              <a:rPr lang="en-US" sz="2800" dirty="0" smtClean="0">
                <a:solidFill>
                  <a:srgbClr val="A3A5A7"/>
                </a:solidFill>
                <a:latin typeface="Helvetica"/>
                <a:cs typeface="Helvetica"/>
              </a:rPr>
              <a:t> </a:t>
            </a:r>
            <a:r>
              <a:rPr lang="en-US" sz="2800" dirty="0" err="1" smtClean="0">
                <a:solidFill>
                  <a:srgbClr val="A3A5A7"/>
                </a:solidFill>
                <a:latin typeface="Helvetica"/>
                <a:cs typeface="Helvetica"/>
              </a:rPr>
              <a:t>Bielik</a:t>
            </a:r>
            <a:r>
              <a:rPr lang="en-US" sz="2800" dirty="0" smtClean="0">
                <a:solidFill>
                  <a:srgbClr val="A3A5A7"/>
                </a:solidFill>
                <a:latin typeface="Helvetica"/>
                <a:cs typeface="Helvetica"/>
              </a:rPr>
              <a:t>, Peter </a:t>
            </a:r>
            <a:r>
              <a:rPr lang="en-US" sz="2800" dirty="0" err="1" smtClean="0">
                <a:solidFill>
                  <a:srgbClr val="A3A5A7"/>
                </a:solidFill>
                <a:latin typeface="Helvetica"/>
                <a:cs typeface="Helvetica"/>
              </a:rPr>
              <a:t>Krátky</a:t>
            </a:r>
            <a:r>
              <a:rPr lang="en-US" sz="2800" dirty="0">
                <a:solidFill>
                  <a:srgbClr val="A3A5A7"/>
                </a:solidFill>
                <a:latin typeface="Helvetica"/>
                <a:cs typeface="Helvetica"/>
              </a:rPr>
              <a:t> </a:t>
            </a:r>
            <a:endParaRPr lang="en-US" sz="2800" dirty="0" smtClean="0">
              <a:solidFill>
                <a:srgbClr val="A3A5A7"/>
              </a:solidFill>
              <a:latin typeface="Helvetica"/>
              <a:cs typeface="Helvetica"/>
            </a:endParaRPr>
          </a:p>
          <a:p>
            <a:pPr algn="ctr"/>
            <a:r>
              <a:rPr lang="en-US" sz="2800" dirty="0" smtClean="0">
                <a:solidFill>
                  <a:srgbClr val="A3A5A7"/>
                </a:solidFill>
                <a:latin typeface="Helvetica"/>
                <a:cs typeface="Helvetica"/>
              </a:rPr>
              <a:t>Štefan Mitrík, Michal </a:t>
            </a:r>
            <a:r>
              <a:rPr lang="en-US" sz="2800" dirty="0" err="1" smtClean="0">
                <a:solidFill>
                  <a:srgbClr val="A3A5A7"/>
                </a:solidFill>
                <a:latin typeface="Helvetica"/>
                <a:cs typeface="Helvetica"/>
              </a:rPr>
              <a:t>Tomlein</a:t>
            </a:r>
            <a:endParaRPr lang="en-US" sz="2800" dirty="0">
              <a:solidFill>
                <a:srgbClr val="A3A5A7"/>
              </a:solidFill>
              <a:latin typeface="Helvetica"/>
              <a:cs typeface="Helvetica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643628" y="5786100"/>
            <a:ext cx="38567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>
                <a:solidFill>
                  <a:srgbClr val="A3A5A7"/>
                </a:solidFill>
                <a:latin typeface="Helvetica"/>
                <a:cs typeface="Helvetica"/>
              </a:rPr>
              <a:t>Ing</a:t>
            </a:r>
            <a:r>
              <a:rPr lang="en-US" sz="2800" dirty="0" smtClean="0">
                <a:solidFill>
                  <a:srgbClr val="A3A5A7"/>
                </a:solidFill>
                <a:latin typeface="Helvetica"/>
                <a:cs typeface="Helvetica"/>
              </a:rPr>
              <a:t>. Michal </a:t>
            </a:r>
            <a:r>
              <a:rPr lang="en-US" sz="2800" dirty="0" err="1" smtClean="0">
                <a:solidFill>
                  <a:srgbClr val="A3A5A7"/>
                </a:solidFill>
                <a:latin typeface="Helvetica"/>
                <a:cs typeface="Helvetica"/>
              </a:rPr>
              <a:t>Barla</a:t>
            </a:r>
            <a:r>
              <a:rPr lang="en-US" sz="2800" dirty="0" smtClean="0">
                <a:solidFill>
                  <a:srgbClr val="A3A5A7"/>
                </a:solidFill>
                <a:latin typeface="Helvetica"/>
                <a:cs typeface="Helvetica"/>
              </a:rPr>
              <a:t>, PhD.</a:t>
            </a:r>
            <a:endParaRPr lang="en-US" sz="2800" dirty="0">
              <a:latin typeface="Helvetica"/>
              <a:cs typeface="Helvetica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20868" y="2609850"/>
            <a:ext cx="1663700" cy="163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1697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Tracking Manager</a:t>
            </a:r>
            <a:endParaRPr lang="sk-SK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09600" y="1556792"/>
            <a:ext cx="8229600" cy="47217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85750">
              <a:spcBef>
                <a:spcPct val="20000"/>
              </a:spcBef>
              <a:buFont typeface="Wingdings" pitchFamily="2" charset="2"/>
              <a:buChar char="§"/>
            </a:pPr>
            <a:r>
              <a:rPr lang="sk-SK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"/>
                <a:cs typeface="Helvetica"/>
              </a:rPr>
              <a:t>Vyhladzovanie nepresností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sk-SK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"/>
                <a:cs typeface="Helvetica"/>
              </a:rPr>
              <a:t>Kalmanov</a:t>
            </a:r>
            <a:r>
              <a:rPr lang="sk-SK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"/>
                <a:cs typeface="Helvetica"/>
              </a:rPr>
              <a:t> </a:t>
            </a:r>
            <a:r>
              <a:rPr lang="sk-SK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"/>
                <a:cs typeface="Helvetica"/>
              </a:rPr>
              <a:t>filter</a:t>
            </a:r>
          </a:p>
        </p:txBody>
      </p:sp>
      <p:pic>
        <p:nvPicPr>
          <p:cNvPr id="2050" name="Picture 2" descr="C:\Users\short\Desktop\kalman1.png"/>
          <p:cNvPicPr>
            <a:picLocks noChangeAspect="1" noChangeArrowheads="1"/>
          </p:cNvPicPr>
          <p:nvPr/>
        </p:nvPicPr>
        <p:blipFill>
          <a:blip r:embed="rId3" cstate="print"/>
          <a:srcRect t="9449" b="18898"/>
          <a:stretch>
            <a:fillRect/>
          </a:stretch>
        </p:blipFill>
        <p:spPr bwMode="auto">
          <a:xfrm>
            <a:off x="4480242" y="2263003"/>
            <a:ext cx="3657600" cy="43679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607059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</a:t>
            </a:r>
            <a:r>
              <a:rPr lang="sk-SK" dirty="0" smtClean="0"/>
              <a:t>-</a:t>
            </a:r>
            <a:r>
              <a:rPr lang="sk-SK" dirty="0" err="1" smtClean="0"/>
              <a:t>Fi</a:t>
            </a:r>
            <a:r>
              <a:rPr lang="en-US" dirty="0" smtClean="0"/>
              <a:t> a GSM Watcher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Monitorovanie</a:t>
            </a:r>
            <a:r>
              <a:rPr lang="en-US" dirty="0"/>
              <a:t> </a:t>
            </a:r>
            <a:r>
              <a:rPr lang="en-US" dirty="0" err="1"/>
              <a:t>stavu</a:t>
            </a:r>
            <a:r>
              <a:rPr lang="en-US" dirty="0"/>
              <a:t> </a:t>
            </a:r>
            <a:r>
              <a:rPr lang="sk-SK" dirty="0"/>
              <a:t>používateľa</a:t>
            </a:r>
            <a:br>
              <a:rPr lang="sk-SK" dirty="0"/>
            </a:br>
            <a:r>
              <a:rPr lang="en-US" dirty="0" err="1"/>
              <a:t>pomocou</a:t>
            </a:r>
            <a:r>
              <a:rPr lang="en-US" dirty="0"/>
              <a:t> W</a:t>
            </a:r>
            <a:r>
              <a:rPr lang="sk-SK" dirty="0"/>
              <a:t>i-</a:t>
            </a:r>
            <a:r>
              <a:rPr lang="en-US" dirty="0"/>
              <a:t>Fi a </a:t>
            </a:r>
            <a:r>
              <a:rPr lang="en-US" dirty="0" smtClean="0"/>
              <a:t>GSM</a:t>
            </a:r>
          </a:p>
          <a:p>
            <a:r>
              <a:rPr lang="en-US" dirty="0" smtClean="0"/>
              <a:t>GSM </a:t>
            </a:r>
            <a:r>
              <a:rPr lang="en-US" dirty="0" err="1" smtClean="0"/>
              <a:t>iba</a:t>
            </a:r>
            <a:r>
              <a:rPr lang="en-US" dirty="0" smtClean="0"/>
              <a:t> </a:t>
            </a:r>
            <a:r>
              <a:rPr lang="en-US" dirty="0" err="1" smtClean="0"/>
              <a:t>ak</a:t>
            </a:r>
            <a:r>
              <a:rPr lang="en-US" dirty="0" smtClean="0"/>
              <a:t> je </a:t>
            </a:r>
            <a:r>
              <a:rPr lang="en-US" dirty="0" err="1" smtClean="0"/>
              <a:t>zapnut</a:t>
            </a:r>
            <a:r>
              <a:rPr lang="sk-SK" dirty="0" smtClean="0"/>
              <a:t>á obrazovka</a:t>
            </a:r>
            <a:endParaRPr lang="sk-SK" dirty="0"/>
          </a:p>
          <a:p>
            <a:r>
              <a:rPr lang="en-US" dirty="0" err="1" smtClean="0"/>
              <a:t>Zameranie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Wi</a:t>
            </a:r>
            <a:r>
              <a:rPr lang="sk-SK" dirty="0" smtClean="0"/>
              <a:t>-</a:t>
            </a:r>
            <a:r>
              <a:rPr lang="en-US" dirty="0" smtClean="0"/>
              <a:t>Fi</a:t>
            </a:r>
          </a:p>
        </p:txBody>
      </p:sp>
    </p:spTree>
    <p:extLst>
      <p:ext uri="{BB962C8B-B14F-4D97-AF65-F5344CB8AC3E}">
        <p14:creationId xmlns:p14="http://schemas.microsoft.com/office/powerpoint/2010/main" val="12513678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Klasifikácia stavu pomocou </a:t>
            </a:r>
            <a:r>
              <a:rPr lang="sk-SK" dirty="0" err="1" smtClean="0"/>
              <a:t>Wi-Fi</a:t>
            </a:r>
            <a:r>
              <a:rPr lang="sk-SK" dirty="0" smtClean="0"/>
              <a:t>/GSM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sk-SK" dirty="0" err="1" smtClean="0"/>
              <a:t>Sken</a:t>
            </a:r>
            <a:r>
              <a:rPr lang="sk-SK" dirty="0" smtClean="0"/>
              <a:t> dostupných vysielačov (5s - 45s)</a:t>
            </a:r>
          </a:p>
          <a:p>
            <a:pPr marL="514350" indent="-514350">
              <a:buFont typeface="+mj-lt"/>
              <a:buAutoNum type="arabicPeriod"/>
            </a:pPr>
            <a:r>
              <a:rPr lang="sk-SK" dirty="0" smtClean="0"/>
              <a:t>Predspracovanie získaných dát</a:t>
            </a:r>
          </a:p>
          <a:p>
            <a:pPr marL="514350" indent="-514350">
              <a:buFont typeface="+mj-lt"/>
              <a:buAutoNum type="arabicPeriod"/>
            </a:pPr>
            <a:r>
              <a:rPr lang="sk-SK" dirty="0" smtClean="0"/>
              <a:t>Analýza dát pomocou „</a:t>
            </a:r>
            <a:r>
              <a:rPr lang="sk-SK" dirty="0" err="1" smtClean="0"/>
              <a:t>listenerov</a:t>
            </a:r>
            <a:r>
              <a:rPr lang="sk-SK" dirty="0" smtClean="0"/>
              <a:t>“</a:t>
            </a:r>
          </a:p>
          <a:p>
            <a:pPr marL="514350" indent="-514350">
              <a:buFont typeface="+mj-lt"/>
              <a:buAutoNum type="arabicPeriod"/>
            </a:pPr>
            <a:endParaRPr lang="sk-SK" dirty="0"/>
          </a:p>
          <a:p>
            <a:pPr marL="514350" indent="-514350">
              <a:buFont typeface="+mj-lt"/>
              <a:buAutoNum type="arabicPeriod"/>
            </a:pPr>
            <a:endParaRPr lang="sk-SK" dirty="0" smtClean="0"/>
          </a:p>
          <a:p>
            <a:pPr marL="514350" indent="-514350">
              <a:buFont typeface="+mj-lt"/>
              <a:buAutoNum type="arabicPeriod"/>
            </a:pPr>
            <a:endParaRPr lang="sk-SK" dirty="0"/>
          </a:p>
          <a:p>
            <a:pPr marL="514350" indent="-514350">
              <a:buFont typeface="+mj-lt"/>
              <a:buAutoNum type="arabicPeriod"/>
            </a:pPr>
            <a:r>
              <a:rPr lang="sk-SK" dirty="0" smtClean="0"/>
              <a:t>Klasifikácia stavu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971600" y="3501008"/>
            <a:ext cx="6912768" cy="1569660"/>
            <a:chOff x="971600" y="3501008"/>
            <a:chExt cx="6912768" cy="1569660"/>
          </a:xfrm>
        </p:grpSpPr>
        <p:sp>
          <p:nvSpPr>
            <p:cNvPr id="4" name="Rectangle 3"/>
            <p:cNvSpPr/>
            <p:nvPr/>
          </p:nvSpPr>
          <p:spPr>
            <a:xfrm>
              <a:off x="971600" y="3501008"/>
              <a:ext cx="3492388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971550" lvl="1" indent="-571500">
                <a:buFont typeface="+mj-lt"/>
                <a:buAutoNum type="romanUcPeriod"/>
              </a:pPr>
              <a:r>
                <a:rPr lang="sk-SK" sz="3200" dirty="0" err="1"/>
                <a:t>Place</a:t>
              </a:r>
              <a:endParaRPr lang="sk-SK" sz="3200" dirty="0"/>
            </a:p>
            <a:p>
              <a:pPr marL="971550" lvl="1" indent="-571500">
                <a:buFont typeface="+mj-lt"/>
                <a:buAutoNum type="romanUcPeriod"/>
              </a:pPr>
              <a:r>
                <a:rPr lang="sk-SK" sz="3200" dirty="0" err="1"/>
                <a:t>Context</a:t>
              </a:r>
              <a:endParaRPr lang="sk-SK" sz="3200" dirty="0"/>
            </a:p>
            <a:p>
              <a:pPr marL="971550" lvl="1" indent="-571500">
                <a:buFont typeface="+mj-lt"/>
                <a:buAutoNum type="romanUcPeriod"/>
              </a:pPr>
              <a:r>
                <a:rPr lang="sk-SK" sz="3200" dirty="0" err="1" smtClean="0"/>
                <a:t>Fluctuation</a:t>
              </a:r>
              <a:endParaRPr lang="sk-SK" sz="3200" dirty="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4067944" y="3501008"/>
              <a:ext cx="3816424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971550" lvl="1" indent="-571500">
                <a:buFont typeface="+mj-lt"/>
                <a:buAutoNum type="romanUcPeriod" startAt="4"/>
              </a:pPr>
              <a:r>
                <a:rPr lang="sk-SK" sz="3200" dirty="0" err="1" smtClean="0"/>
                <a:t>Cache</a:t>
              </a:r>
              <a:endParaRPr lang="sk-SK" sz="3200" dirty="0"/>
            </a:p>
            <a:p>
              <a:pPr marL="971550" lvl="1" indent="-571500">
                <a:buFont typeface="+mj-lt"/>
                <a:buAutoNum type="romanUcPeriod" startAt="4"/>
              </a:pPr>
              <a:r>
                <a:rPr lang="sk-SK" sz="3200" dirty="0" err="1" smtClean="0"/>
                <a:t>Change</a:t>
              </a:r>
              <a:endParaRPr lang="sk-SK" sz="3200" dirty="0"/>
            </a:p>
            <a:p>
              <a:pPr marL="971550" lvl="1" indent="-571500">
                <a:buFont typeface="+mj-lt"/>
                <a:buAutoNum type="romanUcPeriod" startAt="4"/>
              </a:pPr>
              <a:r>
                <a:rPr lang="sk-SK" sz="3200" dirty="0" err="1" smtClean="0"/>
                <a:t>Neural</a:t>
              </a:r>
              <a:r>
                <a:rPr lang="sk-SK" sz="3200" dirty="0" smtClean="0"/>
                <a:t> </a:t>
              </a:r>
              <a:r>
                <a:rPr lang="sk-SK" sz="3200" dirty="0" err="1" smtClean="0"/>
                <a:t>Network</a:t>
              </a:r>
              <a:endParaRPr lang="sk-SK" sz="3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9012590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Testovanie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Anotovanie</a:t>
            </a:r>
            <a:r>
              <a:rPr lang="en-US" dirty="0" smtClean="0"/>
              <a:t> </a:t>
            </a:r>
            <a:r>
              <a:rPr lang="en-US" dirty="0" err="1" smtClean="0"/>
              <a:t>logov</a:t>
            </a:r>
            <a:r>
              <a:rPr lang="en-US" dirty="0" smtClean="0"/>
              <a:t> a upload </a:t>
            </a:r>
            <a:r>
              <a:rPr lang="en-US" dirty="0" err="1" smtClean="0"/>
              <a:t>na</a:t>
            </a:r>
            <a:r>
              <a:rPr lang="en-US" dirty="0" smtClean="0"/>
              <a:t> server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Android testy</a:t>
            </a:r>
          </a:p>
          <a:p>
            <a:pPr lvl="1">
              <a:buFont typeface="Helvetica" pitchFamily="34" charset="0"/>
              <a:buChar char="−"/>
            </a:pPr>
            <a:r>
              <a:rPr lang="en-US" dirty="0" smtClean="0"/>
              <a:t>Wi-Fi/GSM/GPS mock provider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Rails </a:t>
            </a:r>
            <a:r>
              <a:rPr lang="en-US" dirty="0" err="1" smtClean="0"/>
              <a:t>spracovanie</a:t>
            </a:r>
            <a:r>
              <a:rPr lang="en-US" dirty="0"/>
              <a:t> </a:t>
            </a:r>
            <a:r>
              <a:rPr lang="en-US" dirty="0" smtClean="0"/>
              <a:t>a </a:t>
            </a:r>
            <a:r>
              <a:rPr lang="en-US" dirty="0" err="1" smtClean="0"/>
              <a:t>vyhodnotenie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r>
              <a:rPr lang="sk-SK" dirty="0"/>
              <a:t>Testovacia </a:t>
            </a:r>
            <a:r>
              <a:rPr lang="sk-SK" dirty="0" err="1"/>
              <a:t>sada</a:t>
            </a:r>
            <a:endParaRPr lang="en-GB" dirty="0"/>
          </a:p>
          <a:p>
            <a:pPr marL="457200" lvl="1" indent="0">
              <a:buNone/>
            </a:pPr>
            <a:r>
              <a:rPr lang="en-US" dirty="0"/>
              <a:t>~110 </a:t>
            </a:r>
            <a:r>
              <a:rPr lang="en-US" dirty="0" err="1"/>
              <a:t>hod</a:t>
            </a:r>
            <a:r>
              <a:rPr lang="sk-SK" dirty="0"/>
              <a:t>í</a:t>
            </a:r>
            <a:r>
              <a:rPr lang="en-US" dirty="0"/>
              <a:t>n, ~100 z</a:t>
            </a:r>
            <a:r>
              <a:rPr lang="sk-SK" dirty="0"/>
              <a:t>á</a:t>
            </a:r>
            <a:r>
              <a:rPr lang="en-US" dirty="0" err="1"/>
              <a:t>znamov</a:t>
            </a:r>
            <a:r>
              <a:rPr lang="sk-SK" dirty="0"/>
              <a:t>, </a:t>
            </a:r>
            <a:r>
              <a:rPr lang="en-US" dirty="0"/>
              <a:t>~</a:t>
            </a:r>
            <a:r>
              <a:rPr lang="sk-SK" dirty="0"/>
              <a:t>18 000 </a:t>
            </a:r>
            <a:r>
              <a:rPr lang="sk-SK" dirty="0" err="1" smtClean="0"/>
              <a:t>skenov</a:t>
            </a: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~4000 un</a:t>
            </a:r>
            <a:r>
              <a:rPr lang="sk-SK" dirty="0" err="1" smtClean="0"/>
              <a:t>ikátnych</a:t>
            </a:r>
            <a:r>
              <a:rPr lang="sk-SK" dirty="0" smtClean="0"/>
              <a:t> </a:t>
            </a:r>
            <a:r>
              <a:rPr lang="sk-SK" dirty="0" err="1" smtClean="0"/>
              <a:t>Wi-Fi</a:t>
            </a:r>
            <a:endParaRPr lang="en-GB" dirty="0"/>
          </a:p>
          <a:p>
            <a:pPr marL="514350" indent="-514350">
              <a:buFont typeface="+mj-lt"/>
              <a:buAutoNum type="arabicPeriod"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5410062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Manager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Riadiaci</a:t>
            </a:r>
            <a:r>
              <a:rPr lang="en-US" dirty="0" smtClean="0"/>
              <a:t> </a:t>
            </a:r>
            <a:r>
              <a:rPr lang="en-US" dirty="0" err="1" smtClean="0"/>
              <a:t>prvok</a:t>
            </a:r>
            <a:endParaRPr lang="sk-SK" dirty="0" smtClean="0"/>
          </a:p>
          <a:p>
            <a:pPr lvl="1"/>
            <a:r>
              <a:rPr lang="sk-SK" dirty="0" err="1" smtClean="0"/>
              <a:t>Tracking</a:t>
            </a:r>
            <a:r>
              <a:rPr lang="sk-SK" dirty="0" smtClean="0"/>
              <a:t> </a:t>
            </a:r>
            <a:r>
              <a:rPr lang="sk-SK" dirty="0" err="1" smtClean="0"/>
              <a:t>Manager</a:t>
            </a:r>
            <a:r>
              <a:rPr lang="sk-SK" dirty="0" smtClean="0"/>
              <a:t>, </a:t>
            </a:r>
            <a:r>
              <a:rPr lang="sk-SK" dirty="0" err="1" smtClean="0"/>
              <a:t>Wi-Fi</a:t>
            </a:r>
            <a:r>
              <a:rPr lang="sk-SK" dirty="0" smtClean="0"/>
              <a:t>/GSM </a:t>
            </a:r>
            <a:r>
              <a:rPr lang="sk-SK" dirty="0" err="1" smtClean="0"/>
              <a:t>Watchers</a:t>
            </a:r>
            <a:endParaRPr lang="en-US" dirty="0" smtClean="0"/>
          </a:p>
          <a:p>
            <a:r>
              <a:rPr lang="sk-SK" dirty="0" smtClean="0"/>
              <a:t>Stavový automat</a:t>
            </a:r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Obmedzenie</a:t>
            </a:r>
            <a:r>
              <a:rPr lang="en-US" dirty="0" smtClean="0"/>
              <a:t> zap</a:t>
            </a:r>
            <a:r>
              <a:rPr lang="sk-SK" dirty="0" smtClean="0"/>
              <a:t>í</a:t>
            </a:r>
            <a:r>
              <a:rPr lang="en-US" dirty="0" err="1" smtClean="0"/>
              <a:t>nania</a:t>
            </a:r>
            <a:r>
              <a:rPr lang="en-US" dirty="0" smtClean="0"/>
              <a:t> GPS </a:t>
            </a:r>
            <a:r>
              <a:rPr lang="en-US" dirty="0" err="1" smtClean="0"/>
              <a:t>na</a:t>
            </a:r>
            <a:r>
              <a:rPr lang="en-US" dirty="0" smtClean="0"/>
              <a:t> z</a:t>
            </a:r>
            <a:r>
              <a:rPr lang="sk-SK" dirty="0" smtClean="0"/>
              <a:t>á</a:t>
            </a:r>
            <a:r>
              <a:rPr lang="en-US" dirty="0" err="1" smtClean="0"/>
              <a:t>klade</a:t>
            </a:r>
            <a:r>
              <a:rPr lang="en-US" dirty="0" smtClean="0"/>
              <a:t> </a:t>
            </a:r>
            <a:r>
              <a:rPr lang="en-US" dirty="0" err="1" smtClean="0"/>
              <a:t>kontextu</a:t>
            </a:r>
            <a:endParaRPr lang="en-US" dirty="0" smtClean="0"/>
          </a:p>
          <a:p>
            <a:r>
              <a:rPr lang="en-US" dirty="0" err="1" smtClean="0"/>
              <a:t>Sledovanie</a:t>
            </a:r>
            <a:r>
              <a:rPr lang="en-US" dirty="0" smtClean="0"/>
              <a:t> </a:t>
            </a:r>
            <a:r>
              <a:rPr lang="en-US" dirty="0" err="1" smtClean="0"/>
              <a:t>stavu</a:t>
            </a:r>
            <a:r>
              <a:rPr lang="en-US" dirty="0" smtClean="0"/>
              <a:t> bat</a:t>
            </a:r>
            <a:r>
              <a:rPr lang="sk-SK" dirty="0" smtClean="0"/>
              <a:t>é</a:t>
            </a:r>
            <a:r>
              <a:rPr lang="en-US" dirty="0" err="1" smtClean="0"/>
              <a:t>rie</a:t>
            </a:r>
            <a:endParaRPr lang="en-US" dirty="0" smtClean="0"/>
          </a:p>
          <a:p>
            <a:r>
              <a:rPr lang="sk-SK" dirty="0" smtClean="0"/>
              <a:t>Vypnutie merania v noci</a:t>
            </a:r>
            <a:endParaRPr lang="en-US" dirty="0" smtClean="0"/>
          </a:p>
          <a:p>
            <a:endParaRPr lang="en-US" dirty="0" smtClean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3754436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9B549"/>
            </a:gs>
            <a:gs pos="100000">
              <a:srgbClr val="669827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alphaModFix amt="57000"/>
            <a:biLevel thresh="50000"/>
          </a:blip>
          <a:stretch>
            <a:fillRect/>
          </a:stretch>
        </p:blipFill>
        <p:spPr>
          <a:xfrm>
            <a:off x="8020868" y="2609850"/>
            <a:ext cx="1663700" cy="16383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7544" y="3105835"/>
            <a:ext cx="45320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solidFill>
                  <a:schemeClr val="bg1"/>
                </a:solidFill>
                <a:latin typeface="Helvetica"/>
                <a:cs typeface="Helvetica"/>
              </a:rPr>
              <a:t>Vyhodnotenie</a:t>
            </a:r>
            <a:r>
              <a:rPr lang="en-US" sz="3600" dirty="0" smtClean="0">
                <a:solidFill>
                  <a:schemeClr val="bg1"/>
                </a:solidFill>
                <a:latin typeface="Helvetica"/>
                <a:cs typeface="Helvetica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Helvetica"/>
                <a:cs typeface="Helvetica"/>
              </a:rPr>
              <a:t>aktivity</a:t>
            </a:r>
            <a:endParaRPr lang="en-US" sz="3600" dirty="0" smtClean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1112" y="3842271"/>
            <a:ext cx="4881826" cy="3795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aseline="30000" dirty="0">
                <a:solidFill>
                  <a:schemeClr val="bg1">
                    <a:lumMod val="95000"/>
                  </a:schemeClr>
                </a:solidFill>
                <a:latin typeface="Helvetica"/>
                <a:cs typeface="Helvetica"/>
              </a:rPr>
              <a:t>“The value of an idea lies in the using of it.” </a:t>
            </a:r>
            <a:r>
              <a:rPr lang="en-US" sz="2800" baseline="30000" dirty="0" smtClean="0">
                <a:solidFill>
                  <a:schemeClr val="bg1">
                    <a:lumMod val="95000"/>
                  </a:schemeClr>
                </a:solidFill>
                <a:latin typeface="Helvetica"/>
                <a:cs typeface="Helvetica"/>
              </a:rPr>
              <a:t> 						</a:t>
            </a:r>
            <a:r>
              <a:rPr lang="en-US" sz="2000" baseline="30000" dirty="0" smtClean="0">
                <a:solidFill>
                  <a:schemeClr val="bg1">
                    <a:lumMod val="95000"/>
                  </a:schemeClr>
                </a:solidFill>
                <a:latin typeface="Helvetica"/>
                <a:cs typeface="Helvetica"/>
              </a:rPr>
              <a:t>Thomas Alva Edison</a:t>
            </a:r>
            <a:endParaRPr lang="en-US" sz="2000" dirty="0">
              <a:solidFill>
                <a:schemeClr val="bg1">
                  <a:lumMod val="95000"/>
                </a:schemeClr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8451878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Move2Play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Úvodná obrazovka</a:t>
            </a:r>
          </a:p>
          <a:p>
            <a:endParaRPr lang="sk-SK" dirty="0" smtClean="0"/>
          </a:p>
          <a:p>
            <a:r>
              <a:rPr lang="sk-SK" dirty="0" smtClean="0"/>
              <a:t>Obrazovka s grafom</a:t>
            </a:r>
          </a:p>
          <a:p>
            <a:endParaRPr lang="sk-SK" dirty="0" smtClean="0"/>
          </a:p>
          <a:p>
            <a:r>
              <a:rPr lang="sk-SK" dirty="0" smtClean="0"/>
              <a:t>Aktuálne vykonávaná aktivita</a:t>
            </a:r>
          </a:p>
          <a:p>
            <a:endParaRPr lang="sk-SK" dirty="0" smtClean="0"/>
          </a:p>
          <a:p>
            <a:r>
              <a:rPr lang="sk-SK" dirty="0" smtClean="0"/>
              <a:t>Ukončená aktivita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971369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Úvodná</a:t>
            </a:r>
            <a:r>
              <a:rPr lang="en-US" dirty="0" smtClean="0"/>
              <a:t> </a:t>
            </a:r>
            <a:r>
              <a:rPr lang="en-US" dirty="0" err="1" smtClean="0"/>
              <a:t>obrazovka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19872" y="1600200"/>
            <a:ext cx="4680520" cy="4525963"/>
          </a:xfrm>
        </p:spPr>
        <p:txBody>
          <a:bodyPr/>
          <a:lstStyle/>
          <a:p>
            <a:r>
              <a:rPr lang="en-US" dirty="0" smtClean="0"/>
              <a:t>Avatar</a:t>
            </a:r>
          </a:p>
          <a:p>
            <a:r>
              <a:rPr lang="en-US" dirty="0" err="1" smtClean="0"/>
              <a:t>Základné</a:t>
            </a:r>
            <a:r>
              <a:rPr lang="en-US" dirty="0" smtClean="0"/>
              <a:t> </a:t>
            </a:r>
            <a:r>
              <a:rPr lang="en-US" dirty="0" err="1" smtClean="0"/>
              <a:t>informácie</a:t>
            </a:r>
            <a:endParaRPr lang="en-US" dirty="0" smtClean="0"/>
          </a:p>
          <a:p>
            <a:r>
              <a:rPr lang="en-US" dirty="0" err="1" smtClean="0"/>
              <a:t>Stav</a:t>
            </a:r>
            <a:r>
              <a:rPr lang="en-US" dirty="0" smtClean="0"/>
              <a:t> </a:t>
            </a:r>
            <a:r>
              <a:rPr lang="en-US" dirty="0" err="1" smtClean="0"/>
              <a:t>plnenia</a:t>
            </a:r>
            <a:r>
              <a:rPr lang="en-US" dirty="0" smtClean="0"/>
              <a:t> </a:t>
            </a:r>
            <a:r>
              <a:rPr lang="en-US" dirty="0" err="1" smtClean="0"/>
              <a:t>denného</a:t>
            </a:r>
            <a:r>
              <a:rPr lang="en-US" dirty="0" smtClean="0"/>
              <a:t> </a:t>
            </a:r>
            <a:r>
              <a:rPr lang="sk-SK" dirty="0" smtClean="0"/>
              <a:t>plánu</a:t>
            </a:r>
            <a:endParaRPr lang="en-US" dirty="0"/>
          </a:p>
        </p:txBody>
      </p:sp>
      <p:pic>
        <p:nvPicPr>
          <p:cNvPr id="4" name="Picture 3" descr="2011-12-14_15-31-07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628800"/>
            <a:ext cx="2851516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4556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Obrazovka</a:t>
            </a:r>
            <a:r>
              <a:rPr lang="en-US" dirty="0" smtClean="0"/>
              <a:t> s </a:t>
            </a:r>
            <a:r>
              <a:rPr lang="en-US" dirty="0" err="1" smtClean="0"/>
              <a:t>grafom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19872" y="1600200"/>
            <a:ext cx="4680520" cy="4525963"/>
          </a:xfrm>
        </p:spPr>
        <p:txBody>
          <a:bodyPr/>
          <a:lstStyle/>
          <a:p>
            <a:r>
              <a:rPr lang="en-US" dirty="0" err="1" smtClean="0"/>
              <a:t>Prehľad</a:t>
            </a:r>
            <a:r>
              <a:rPr lang="en-US" dirty="0" smtClean="0"/>
              <a:t> v </a:t>
            </a:r>
            <a:r>
              <a:rPr lang="en-US" dirty="0" err="1" smtClean="0"/>
              <a:t>čase</a:t>
            </a:r>
            <a:endParaRPr lang="en-US" dirty="0" smtClean="0"/>
          </a:p>
          <a:p>
            <a:r>
              <a:rPr lang="en-US" dirty="0" err="1" smtClean="0"/>
              <a:t>Interaktívny</a:t>
            </a:r>
            <a:r>
              <a:rPr lang="en-US" dirty="0" smtClean="0"/>
              <a:t> </a:t>
            </a:r>
            <a:r>
              <a:rPr lang="en-US" dirty="0" err="1" smtClean="0"/>
              <a:t>graf</a:t>
            </a:r>
            <a:endParaRPr lang="en-US" dirty="0" smtClean="0"/>
          </a:p>
          <a:p>
            <a:r>
              <a:rPr lang="cs-CZ" dirty="0" smtClean="0"/>
              <a:t>Intervaly</a:t>
            </a:r>
            <a:endParaRPr lang="en-US" dirty="0"/>
          </a:p>
        </p:txBody>
      </p:sp>
      <p:pic>
        <p:nvPicPr>
          <p:cNvPr id="5" name="Picture 4" descr="2011-12-14_15-31-19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339" y="1628800"/>
            <a:ext cx="2851517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3226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Obrazovky</a:t>
            </a:r>
            <a:r>
              <a:rPr lang="en-US" dirty="0" smtClean="0"/>
              <a:t> s </a:t>
            </a:r>
            <a:r>
              <a:rPr lang="en-US" dirty="0" err="1" smtClean="0"/>
              <a:t>aktívnou</a:t>
            </a:r>
            <a:r>
              <a:rPr lang="en-US" dirty="0" smtClean="0"/>
              <a:t> </a:t>
            </a:r>
            <a:r>
              <a:rPr lang="en-US" dirty="0" err="1" smtClean="0"/>
              <a:t>aktivitou</a:t>
            </a:r>
            <a:endParaRPr lang="sk-SK" dirty="0"/>
          </a:p>
        </p:txBody>
      </p:sp>
      <p:pic>
        <p:nvPicPr>
          <p:cNvPr id="4" name="Picture 3" descr="2011-12-15_09-43-33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1484784"/>
            <a:ext cx="2880320" cy="4800533"/>
          </a:xfrm>
          <a:prstGeom prst="rect">
            <a:avLst/>
          </a:prstGeom>
        </p:spPr>
      </p:pic>
      <p:pic>
        <p:nvPicPr>
          <p:cNvPr id="7" name="Picture 6" descr="2011-12-15_09-46-01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84784"/>
            <a:ext cx="2880320" cy="4800533"/>
          </a:xfrm>
          <a:prstGeom prst="rect">
            <a:avLst/>
          </a:prstGeom>
        </p:spPr>
      </p:pic>
      <p:pic>
        <p:nvPicPr>
          <p:cNvPr id="8" name="Picture 7" descr="thirdScreen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484783"/>
            <a:ext cx="2880320" cy="4800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2263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2C2C2C"/>
            </a:gs>
            <a:gs pos="100000">
              <a:srgbClr val="191919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67544" y="2564904"/>
            <a:ext cx="6418719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solidFill>
                  <a:srgbClr val="94BE2C"/>
                </a:solidFill>
                <a:latin typeface="Helvetica"/>
                <a:cs typeface="Helvetica"/>
              </a:rPr>
              <a:t>Osobný</a:t>
            </a:r>
            <a:r>
              <a:rPr lang="en-US" sz="3600" dirty="0" smtClean="0">
                <a:solidFill>
                  <a:srgbClr val="94BE2C"/>
                </a:solidFill>
                <a:latin typeface="Helvetica"/>
                <a:cs typeface="Helvetica"/>
              </a:rPr>
              <a:t> </a:t>
            </a:r>
            <a:r>
              <a:rPr lang="en-US" sz="3600" dirty="0" err="1" smtClean="0">
                <a:solidFill>
                  <a:srgbClr val="94BE2C"/>
                </a:solidFill>
                <a:latin typeface="Helvetica"/>
                <a:cs typeface="Helvetica"/>
              </a:rPr>
              <a:t>manažment</a:t>
            </a:r>
            <a:endParaRPr lang="en-US" sz="3600" dirty="0">
              <a:solidFill>
                <a:srgbClr val="94BE2C"/>
              </a:solidFill>
              <a:latin typeface="Helvetica"/>
              <a:cs typeface="Helvetica"/>
            </a:endParaRPr>
          </a:p>
          <a:p>
            <a:r>
              <a:rPr lang="en-US" sz="3600" dirty="0" err="1">
                <a:solidFill>
                  <a:srgbClr val="94BE2C"/>
                </a:solidFill>
                <a:latin typeface="Helvetica"/>
                <a:cs typeface="Helvetica"/>
              </a:rPr>
              <a:t>f</a:t>
            </a:r>
            <a:r>
              <a:rPr lang="en-US" sz="3600" dirty="0" err="1" smtClean="0">
                <a:solidFill>
                  <a:srgbClr val="94BE2C"/>
                </a:solidFill>
                <a:latin typeface="Helvetica"/>
                <a:cs typeface="Helvetica"/>
              </a:rPr>
              <a:t>yzickej</a:t>
            </a:r>
            <a:r>
              <a:rPr lang="en-US" sz="3600" dirty="0" smtClean="0">
                <a:solidFill>
                  <a:srgbClr val="94BE2C"/>
                </a:solidFill>
                <a:latin typeface="Helvetica"/>
                <a:cs typeface="Helvetica"/>
              </a:rPr>
              <a:t> </a:t>
            </a:r>
            <a:r>
              <a:rPr lang="en-US" sz="3600" dirty="0" err="1" smtClean="0">
                <a:solidFill>
                  <a:srgbClr val="94BE2C"/>
                </a:solidFill>
                <a:latin typeface="Helvetica"/>
                <a:cs typeface="Helvetica"/>
              </a:rPr>
              <a:t>aktivity</a:t>
            </a:r>
            <a:r>
              <a:rPr lang="en-US" sz="3600" dirty="0" smtClean="0">
                <a:solidFill>
                  <a:srgbClr val="94BE2C"/>
                </a:solidFill>
                <a:latin typeface="Helvetica"/>
                <a:cs typeface="Helvetica"/>
              </a:rPr>
              <a:t> </a:t>
            </a:r>
            <a:r>
              <a:rPr lang="en-US" sz="3600" dirty="0" err="1" smtClean="0">
                <a:solidFill>
                  <a:srgbClr val="94BE2C"/>
                </a:solidFill>
                <a:latin typeface="Helvetica"/>
                <a:cs typeface="Helvetica"/>
              </a:rPr>
              <a:t>prostredíctvom</a:t>
            </a:r>
            <a:r>
              <a:rPr lang="en-US" sz="3600" dirty="0" smtClean="0">
                <a:solidFill>
                  <a:srgbClr val="94BE2C"/>
                </a:solidFill>
                <a:latin typeface="Helvetica"/>
                <a:cs typeface="Helvetica"/>
              </a:rPr>
              <a:t> </a:t>
            </a:r>
          </a:p>
          <a:p>
            <a:r>
              <a:rPr lang="en-US" sz="3600" dirty="0" err="1" smtClean="0">
                <a:solidFill>
                  <a:srgbClr val="94BE2C"/>
                </a:solidFill>
                <a:latin typeface="Helvetica"/>
                <a:cs typeface="Helvetica"/>
              </a:rPr>
              <a:t>mobilných</a:t>
            </a:r>
            <a:r>
              <a:rPr lang="en-US" sz="3600" dirty="0" smtClean="0">
                <a:solidFill>
                  <a:srgbClr val="94BE2C"/>
                </a:solidFill>
                <a:latin typeface="Helvetica"/>
                <a:cs typeface="Helvetica"/>
              </a:rPr>
              <a:t> </a:t>
            </a:r>
            <a:r>
              <a:rPr lang="en-US" sz="3600" dirty="0" err="1" smtClean="0">
                <a:solidFill>
                  <a:srgbClr val="94BE2C"/>
                </a:solidFill>
                <a:latin typeface="Helvetica"/>
                <a:cs typeface="Helvetica"/>
              </a:rPr>
              <a:t>zariadení</a:t>
            </a:r>
            <a:endParaRPr lang="en-US" sz="3600" dirty="0" smtClean="0">
              <a:solidFill>
                <a:srgbClr val="94BE2C"/>
              </a:solidFill>
              <a:latin typeface="Helvetica"/>
              <a:cs typeface="Helvetica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20868" y="2609850"/>
            <a:ext cx="1663700" cy="16383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93843" y="4325034"/>
            <a:ext cx="20619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A3A5A7"/>
                </a:solidFill>
                <a:latin typeface="Helvetica"/>
                <a:cs typeface="Helvetica"/>
              </a:rPr>
              <a:t>December 2011</a:t>
            </a:r>
            <a:endParaRPr lang="en-US" sz="20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1107692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Obrazovky s ukončenou aktivitou</a:t>
            </a:r>
            <a:endParaRPr lang="sk-SK" dirty="0"/>
          </a:p>
        </p:txBody>
      </p:sp>
      <p:pic>
        <p:nvPicPr>
          <p:cNvPr id="7" name="Picture 6" descr="2011-12-14_15-30-26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5" y="1416157"/>
            <a:ext cx="3024335" cy="5040558"/>
          </a:xfrm>
          <a:prstGeom prst="rect">
            <a:avLst/>
          </a:prstGeom>
        </p:spPr>
      </p:pic>
      <p:pic>
        <p:nvPicPr>
          <p:cNvPr id="8" name="Picture 7" descr="2011-12-14_15-30-58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412776"/>
            <a:ext cx="3024335" cy="5040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6698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Grafy</a:t>
            </a:r>
            <a:endParaRPr lang="sk-SK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aChartEngine</a:t>
            </a:r>
          </a:p>
          <a:p>
            <a:pPr lvl="1"/>
            <a:r>
              <a:rPr lang="sk-SK" dirty="0" smtClean="0"/>
              <a:t>Open source</a:t>
            </a:r>
          </a:p>
          <a:p>
            <a:pPr lvl="1"/>
            <a:r>
              <a:rPr lang="sk-SK" dirty="0" smtClean="0"/>
              <a:t>Aktívna komunita</a:t>
            </a:r>
          </a:p>
          <a:p>
            <a:r>
              <a:rPr lang="sk-SK" dirty="0" smtClean="0"/>
              <a:t>Prispôsobenie knižnice</a:t>
            </a:r>
          </a:p>
          <a:p>
            <a:r>
              <a:rPr lang="sk-SK" dirty="0" smtClean="0"/>
              <a:t>Performance issues</a:t>
            </a:r>
          </a:p>
          <a:p>
            <a:pPr lvl="1"/>
            <a:r>
              <a:rPr lang="sk-SK" dirty="0" smtClean="0"/>
              <a:t>Príspevok do knižnice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452715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2C2C2C"/>
            </a:gs>
            <a:gs pos="100000">
              <a:srgbClr val="191919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20868" y="2609850"/>
            <a:ext cx="1663700" cy="16383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7544" y="3105835"/>
            <a:ext cx="26478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3600" dirty="0" smtClean="0">
                <a:solidFill>
                  <a:srgbClr val="86B600"/>
                </a:solidFill>
                <a:latin typeface="Helvetica"/>
                <a:cs typeface="Helvetica"/>
              </a:rPr>
              <a:t>Architektúra</a:t>
            </a:r>
            <a:endParaRPr lang="en-US" sz="3600" dirty="0" smtClean="0">
              <a:solidFill>
                <a:srgbClr val="86B600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3017460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04664"/>
            <a:ext cx="6204743" cy="5962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91937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sk-SK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0"/>
            <a:ext cx="9515475" cy="712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60173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2C2C2C"/>
            </a:gs>
            <a:gs pos="100000">
              <a:srgbClr val="191919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20868" y="2609850"/>
            <a:ext cx="1663700" cy="16383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7544" y="3105835"/>
            <a:ext cx="27494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3600" dirty="0" smtClean="0">
                <a:solidFill>
                  <a:srgbClr val="86B600"/>
                </a:solidFill>
                <a:latin typeface="Helvetica"/>
                <a:cs typeface="Helvetica"/>
              </a:rPr>
              <a:t>Zhodnotenie</a:t>
            </a:r>
            <a:endParaRPr lang="en-US" sz="3600" dirty="0" smtClean="0">
              <a:solidFill>
                <a:srgbClr val="86B600"/>
              </a:solidFill>
              <a:latin typeface="Helvetica"/>
              <a:cs typeface="Helvetica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1112" y="3842271"/>
            <a:ext cx="6360066" cy="6668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aseline="30000" dirty="0" smtClean="0">
                <a:solidFill>
                  <a:srgbClr val="749F00"/>
                </a:solidFill>
                <a:latin typeface="Helvetica"/>
                <a:cs typeface="Helvetica"/>
              </a:rPr>
              <a:t>“I haven’t failed, I’ve found 10,000 ways that don’t work.”</a:t>
            </a:r>
          </a:p>
          <a:p>
            <a:r>
              <a:rPr lang="en-US" sz="2800" baseline="30000" dirty="0">
                <a:solidFill>
                  <a:srgbClr val="749F00"/>
                </a:solidFill>
                <a:latin typeface="Helvetica"/>
                <a:cs typeface="Helvetica"/>
              </a:rPr>
              <a:t>	</a:t>
            </a:r>
            <a:r>
              <a:rPr lang="en-US" sz="2800" baseline="30000" dirty="0" smtClean="0">
                <a:solidFill>
                  <a:srgbClr val="749F00"/>
                </a:solidFill>
                <a:latin typeface="Helvetica"/>
                <a:cs typeface="Helvetica"/>
              </a:rPr>
              <a:t>  						</a:t>
            </a:r>
            <a:r>
              <a:rPr lang="en-US" sz="2000" baseline="30000" dirty="0" smtClean="0">
                <a:solidFill>
                  <a:srgbClr val="749F00"/>
                </a:solidFill>
                <a:latin typeface="Helvetica"/>
                <a:cs typeface="Helvetica"/>
              </a:rPr>
              <a:t>Thomas Alva Edison</a:t>
            </a:r>
            <a:endParaRPr lang="en-US" sz="2000" dirty="0">
              <a:solidFill>
                <a:srgbClr val="749F00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360839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Zhrnutie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Meranie aktivity</a:t>
            </a:r>
          </a:p>
          <a:p>
            <a:pPr lvl="1"/>
            <a:r>
              <a:rPr lang="sk-SK" dirty="0" smtClean="0"/>
              <a:t>Náročnejšie, ako sme čakali</a:t>
            </a:r>
          </a:p>
          <a:p>
            <a:pPr lvl="1"/>
            <a:r>
              <a:rPr lang="sk-SK" dirty="0" smtClean="0"/>
              <a:t>Fragmentácia </a:t>
            </a:r>
            <a:r>
              <a:rPr lang="sk-SK" dirty="0" err="1" smtClean="0"/>
              <a:t>Android</a:t>
            </a:r>
            <a:r>
              <a:rPr lang="sk-SK" dirty="0" smtClean="0"/>
              <a:t> zariadení</a:t>
            </a:r>
          </a:p>
          <a:p>
            <a:pPr lvl="1"/>
            <a:r>
              <a:rPr lang="sk-SK" dirty="0" err="1" smtClean="0"/>
              <a:t>Akcelerometer</a:t>
            </a:r>
            <a:r>
              <a:rPr lang="sk-SK" dirty="0" smtClean="0"/>
              <a:t>/GSM </a:t>
            </a:r>
            <a:r>
              <a:rPr lang="en-US" dirty="0"/>
              <a:t>	</a:t>
            </a:r>
            <a:r>
              <a:rPr lang="sk-SK" dirty="0" smtClean="0"/>
              <a:t> GPS/</a:t>
            </a:r>
            <a:r>
              <a:rPr lang="sk-SK" dirty="0" err="1" smtClean="0"/>
              <a:t>Wi-Fi</a:t>
            </a:r>
            <a:endParaRPr lang="en-US" dirty="0" smtClean="0"/>
          </a:p>
          <a:p>
            <a:pPr lvl="0"/>
            <a:r>
              <a:rPr lang="sk-SK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Vyhodnotenie aktivity</a:t>
            </a:r>
          </a:p>
          <a:p>
            <a:pPr lvl="1"/>
            <a:r>
              <a:rPr lang="sk-SK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Odporúčanie na serveri</a:t>
            </a:r>
          </a:p>
          <a:p>
            <a:pPr lvl="1"/>
            <a:r>
              <a:rPr lang="sk-SK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Vizualizácia údajov v </a:t>
            </a:r>
            <a:r>
              <a:rPr lang="sk-SK" dirty="0" err="1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Android</a:t>
            </a:r>
            <a:r>
              <a:rPr lang="sk-SK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 aplikácii</a:t>
            </a:r>
          </a:p>
          <a:p>
            <a:pPr lvl="0"/>
            <a:r>
              <a:rPr lang="sk-SK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Synchronizácia</a:t>
            </a:r>
            <a:endParaRPr lang="sk-SK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4644008" y="3501008"/>
            <a:ext cx="360040" cy="0"/>
          </a:xfrm>
          <a:prstGeom prst="straightConnector1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35974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9000">
              <a:schemeClr val="bg1"/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D:\Dropbox\ImagineCupInternal\grafika\kruhy\jednotlive_sk\motivaci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9698" y="2444807"/>
            <a:ext cx="3030720" cy="3030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Kruhová šípka 47"/>
          <p:cNvSpPr/>
          <p:nvPr/>
        </p:nvSpPr>
        <p:spPr>
          <a:xfrm>
            <a:off x="2769084" y="2156567"/>
            <a:ext cx="3605832" cy="3607200"/>
          </a:xfrm>
          <a:prstGeom prst="circularArrow">
            <a:avLst>
              <a:gd name="adj1" fmla="val 3700"/>
              <a:gd name="adj2" fmla="val 404762"/>
              <a:gd name="adj3" fmla="val 19337707"/>
              <a:gd name="adj4" fmla="val 18439382"/>
              <a:gd name="adj5" fmla="val 3665"/>
            </a:avLst>
          </a:prstGeom>
          <a:solidFill>
            <a:srgbClr val="000000">
              <a:alpha val="52000"/>
            </a:srgbClr>
          </a:solidFill>
          <a:ln w="19050">
            <a:noFill/>
          </a:ln>
          <a:effectLst>
            <a:outerShdw blurRad="63500" dir="5400000" sx="102000" sy="102000" rotWithShape="0">
              <a:srgbClr val="000000">
                <a:alpha val="5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chemeClr val="tx1"/>
              </a:solidFill>
            </a:endParaRPr>
          </a:p>
        </p:txBody>
      </p:sp>
      <p:sp>
        <p:nvSpPr>
          <p:cNvPr id="6" name="Kruhová šípka 48"/>
          <p:cNvSpPr/>
          <p:nvPr/>
        </p:nvSpPr>
        <p:spPr>
          <a:xfrm flipH="1" flipV="1">
            <a:off x="2769084" y="2156567"/>
            <a:ext cx="3605832" cy="3607200"/>
          </a:xfrm>
          <a:prstGeom prst="circularArrow">
            <a:avLst>
              <a:gd name="adj1" fmla="val 3700"/>
              <a:gd name="adj2" fmla="val 404762"/>
              <a:gd name="adj3" fmla="val 19337707"/>
              <a:gd name="adj4" fmla="val 18439382"/>
              <a:gd name="adj5" fmla="val 3665"/>
            </a:avLst>
          </a:prstGeom>
          <a:solidFill>
            <a:srgbClr val="000000">
              <a:alpha val="52000"/>
            </a:srgbClr>
          </a:solidFill>
          <a:ln w="19050">
            <a:noFill/>
          </a:ln>
          <a:effectLst>
            <a:outerShdw blurRad="63500" dir="5400000" sx="102000" sy="102000" rotWithShape="0">
              <a:srgbClr val="000000">
                <a:alpha val="5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chemeClr val="tx1"/>
              </a:solidFill>
            </a:endParaRPr>
          </a:p>
        </p:txBody>
      </p:sp>
      <p:sp>
        <p:nvSpPr>
          <p:cNvPr id="7" name="Kruhová šípka 49"/>
          <p:cNvSpPr/>
          <p:nvPr/>
        </p:nvSpPr>
        <p:spPr>
          <a:xfrm rot="5100000" flipH="1" flipV="1">
            <a:off x="2769084" y="2156567"/>
            <a:ext cx="3605832" cy="3607200"/>
          </a:xfrm>
          <a:prstGeom prst="circularArrow">
            <a:avLst>
              <a:gd name="adj1" fmla="val 3700"/>
              <a:gd name="adj2" fmla="val 404762"/>
              <a:gd name="adj3" fmla="val 19337707"/>
              <a:gd name="adj4" fmla="val 18439382"/>
              <a:gd name="adj5" fmla="val 3665"/>
            </a:avLst>
          </a:prstGeom>
          <a:solidFill>
            <a:srgbClr val="000000">
              <a:alpha val="52000"/>
            </a:srgbClr>
          </a:solidFill>
          <a:ln w="19050">
            <a:noFill/>
          </a:ln>
          <a:effectLst>
            <a:outerShdw blurRad="63500" dir="5400000" sx="102000" sy="102000" rotWithShape="0">
              <a:srgbClr val="000000">
                <a:alpha val="5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chemeClr val="tx1"/>
              </a:solidFill>
            </a:endParaRPr>
          </a:p>
        </p:txBody>
      </p:sp>
      <p:sp>
        <p:nvSpPr>
          <p:cNvPr id="8" name="Kruhová šípka 50"/>
          <p:cNvSpPr/>
          <p:nvPr/>
        </p:nvSpPr>
        <p:spPr>
          <a:xfrm rot="15900000" flipH="1" flipV="1">
            <a:off x="2769083" y="2156567"/>
            <a:ext cx="3605832" cy="3607200"/>
          </a:xfrm>
          <a:prstGeom prst="circularArrow">
            <a:avLst>
              <a:gd name="adj1" fmla="val 3700"/>
              <a:gd name="adj2" fmla="val 404762"/>
              <a:gd name="adj3" fmla="val 19337707"/>
              <a:gd name="adj4" fmla="val 18439382"/>
              <a:gd name="adj5" fmla="val 3665"/>
            </a:avLst>
          </a:prstGeom>
          <a:solidFill>
            <a:srgbClr val="000000">
              <a:alpha val="52000"/>
            </a:srgbClr>
          </a:solidFill>
          <a:ln w="19050">
            <a:noFill/>
          </a:ln>
          <a:effectLst>
            <a:outerShdw blurRad="63500" dir="5400000" sx="102000" sy="102000" rotWithShape="0">
              <a:srgbClr val="000000">
                <a:alpha val="5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chemeClr val="tx1"/>
              </a:solidFill>
            </a:endParaRPr>
          </a:p>
        </p:txBody>
      </p:sp>
      <p:pic>
        <p:nvPicPr>
          <p:cNvPr id="9" name="Picture 3" descr="D:\Dropbox\ImagineCupInternal\grafika\kruhy\jednotlive_sk\odporucani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0166" y="2993530"/>
            <a:ext cx="1975921" cy="1975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D:\Dropbox\ImagineCupInternal\grafika\kruhy\jednotlive_sk\vyhodnoteni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4039" y="4621431"/>
            <a:ext cx="1975921" cy="1975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D:\Dropbox\ImagineCupInternal\grafika\kruhy\jednotlive_sk\fyzickaaktivita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7098" y="1260743"/>
            <a:ext cx="1975921" cy="1975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D:\Dropbox\ImagineCupInternal\grafika\kruhy\jednotlive_sk\meraniepohybu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769" y="2993530"/>
            <a:ext cx="1975921" cy="1975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D:\Dokumenty\My Dropbox\ImagineCupInternal\grafika\logo\png\m2p_logo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627784" y="242803"/>
            <a:ext cx="3764703" cy="1025957"/>
          </a:xfrm>
          <a:prstGeom prst="rect">
            <a:avLst/>
          </a:prstGeom>
          <a:noFill/>
          <a:effectLst/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 cstate="print">
            <a:alphaModFix amt="57000"/>
            <a:grayscl/>
          </a:blip>
          <a:stretch>
            <a:fillRect/>
          </a:stretch>
        </p:blipFill>
        <p:spPr>
          <a:xfrm>
            <a:off x="8020868" y="2609850"/>
            <a:ext cx="1663700" cy="163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0295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9000">
              <a:schemeClr val="bg1"/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7" descr="D:\Dropbox\ImagineCupInternal\grafika\kruhy\jednotlive_sk\motivacia.png"/>
          <p:cNvPicPr>
            <a:picLocks noChangeAspect="1" noChangeArrowheads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9698" y="2444807"/>
            <a:ext cx="3030720" cy="3030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Kruhová šípka 47"/>
          <p:cNvSpPr/>
          <p:nvPr/>
        </p:nvSpPr>
        <p:spPr>
          <a:xfrm>
            <a:off x="2769084" y="2156567"/>
            <a:ext cx="3605832" cy="3607200"/>
          </a:xfrm>
          <a:prstGeom prst="circularArrow">
            <a:avLst>
              <a:gd name="adj1" fmla="val 3700"/>
              <a:gd name="adj2" fmla="val 404762"/>
              <a:gd name="adj3" fmla="val 19337707"/>
              <a:gd name="adj4" fmla="val 18439382"/>
              <a:gd name="adj5" fmla="val 3665"/>
            </a:avLst>
          </a:prstGeom>
          <a:solidFill>
            <a:srgbClr val="000000">
              <a:alpha val="52000"/>
            </a:srgbClr>
          </a:solidFill>
          <a:ln w="19050">
            <a:noFill/>
          </a:ln>
          <a:effectLst>
            <a:outerShdw blurRad="63500" dir="5400000" sx="102000" sy="102000" rotWithShape="0">
              <a:srgbClr val="000000">
                <a:alpha val="5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chemeClr val="tx1"/>
              </a:solidFill>
            </a:endParaRPr>
          </a:p>
        </p:txBody>
      </p:sp>
      <p:sp>
        <p:nvSpPr>
          <p:cNvPr id="17" name="Kruhová šípka 48"/>
          <p:cNvSpPr/>
          <p:nvPr/>
        </p:nvSpPr>
        <p:spPr>
          <a:xfrm flipH="1" flipV="1">
            <a:off x="2769084" y="2156567"/>
            <a:ext cx="3605832" cy="3607200"/>
          </a:xfrm>
          <a:prstGeom prst="circularArrow">
            <a:avLst>
              <a:gd name="adj1" fmla="val 3700"/>
              <a:gd name="adj2" fmla="val 404762"/>
              <a:gd name="adj3" fmla="val 19337707"/>
              <a:gd name="adj4" fmla="val 18439382"/>
              <a:gd name="adj5" fmla="val 3665"/>
            </a:avLst>
          </a:prstGeom>
          <a:solidFill>
            <a:srgbClr val="000000">
              <a:alpha val="52000"/>
            </a:srgbClr>
          </a:solidFill>
          <a:ln w="19050">
            <a:noFill/>
          </a:ln>
          <a:effectLst>
            <a:outerShdw blurRad="63500" dir="5400000" sx="102000" sy="102000" rotWithShape="0">
              <a:srgbClr val="000000">
                <a:alpha val="5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chemeClr val="tx1"/>
              </a:solidFill>
            </a:endParaRPr>
          </a:p>
        </p:txBody>
      </p:sp>
      <p:sp>
        <p:nvSpPr>
          <p:cNvPr id="18" name="Kruhová šípka 49"/>
          <p:cNvSpPr/>
          <p:nvPr/>
        </p:nvSpPr>
        <p:spPr>
          <a:xfrm rot="5100000" flipH="1" flipV="1">
            <a:off x="2769084" y="2156567"/>
            <a:ext cx="3605832" cy="3607200"/>
          </a:xfrm>
          <a:prstGeom prst="circularArrow">
            <a:avLst>
              <a:gd name="adj1" fmla="val 3700"/>
              <a:gd name="adj2" fmla="val 404762"/>
              <a:gd name="adj3" fmla="val 19337707"/>
              <a:gd name="adj4" fmla="val 18439382"/>
              <a:gd name="adj5" fmla="val 3665"/>
            </a:avLst>
          </a:prstGeom>
          <a:solidFill>
            <a:srgbClr val="000000">
              <a:alpha val="52000"/>
            </a:srgbClr>
          </a:solidFill>
          <a:ln w="19050">
            <a:noFill/>
          </a:ln>
          <a:effectLst>
            <a:outerShdw blurRad="63500" dir="5400000" sx="102000" sy="102000" rotWithShape="0">
              <a:srgbClr val="000000">
                <a:alpha val="5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chemeClr val="tx1"/>
              </a:solidFill>
            </a:endParaRPr>
          </a:p>
        </p:txBody>
      </p:sp>
      <p:pic>
        <p:nvPicPr>
          <p:cNvPr id="19" name="Picture 3" descr="D:\Dropbox\ImagineCupInternal\grafika\kruhy\jednotlive_sk\odporucanie.png"/>
          <p:cNvPicPr>
            <a:picLocks noChangeAspect="1" noChangeArrowheads="1"/>
          </p:cNvPicPr>
          <p:nvPr/>
        </p:nvPicPr>
        <p:blipFill>
          <a:blip r:embed="rId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0166" y="2993530"/>
            <a:ext cx="1975921" cy="1975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D:\Dropbox\ImagineCupInternal\grafika\kruhy\jednotlive_sk\vyhodnoteni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4039" y="4621431"/>
            <a:ext cx="1975921" cy="1975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5" descr="D:\Dropbox\ImagineCupInternal\grafika\kruhy\jednotlive_sk\fyzickaaktivita.png"/>
          <p:cNvPicPr>
            <a:picLocks noChangeAspect="1" noChangeArrowheads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7098" y="1260743"/>
            <a:ext cx="1975921" cy="1975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Kruhová šípka 50"/>
          <p:cNvSpPr/>
          <p:nvPr/>
        </p:nvSpPr>
        <p:spPr>
          <a:xfrm rot="15900000" flipH="1" flipV="1">
            <a:off x="2769083" y="2156567"/>
            <a:ext cx="3605832" cy="3607200"/>
          </a:xfrm>
          <a:prstGeom prst="circularArrow">
            <a:avLst>
              <a:gd name="adj1" fmla="val 3700"/>
              <a:gd name="adj2" fmla="val 404762"/>
              <a:gd name="adj3" fmla="val 19337707"/>
              <a:gd name="adj4" fmla="val 18439382"/>
              <a:gd name="adj5" fmla="val 3665"/>
            </a:avLst>
          </a:prstGeom>
          <a:solidFill>
            <a:srgbClr val="000000">
              <a:alpha val="52000"/>
            </a:srgbClr>
          </a:solidFill>
          <a:ln w="19050">
            <a:noFill/>
          </a:ln>
          <a:effectLst>
            <a:outerShdw blurRad="63500" dir="5400000" sx="102000" sy="102000" rotWithShape="0">
              <a:srgbClr val="000000">
                <a:alpha val="5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chemeClr val="tx1"/>
              </a:solidFill>
            </a:endParaRPr>
          </a:p>
        </p:txBody>
      </p:sp>
      <p:pic>
        <p:nvPicPr>
          <p:cNvPr id="12" name="Picture 6" descr="D:\Dropbox\ImagineCupInternal\grafika\kruhy\jednotlive_sk\meraniepohybu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769" y="2993530"/>
            <a:ext cx="1975921" cy="1975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D:\Dokumenty\My Dropbox\ImagineCupInternal\grafika\logo\png\m2p_logo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627784" y="242803"/>
            <a:ext cx="3764703" cy="1025957"/>
          </a:xfrm>
          <a:prstGeom prst="rect">
            <a:avLst/>
          </a:prstGeom>
          <a:noFill/>
          <a:effectLst/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9" cstate="print">
            <a:alphaModFix amt="57000"/>
            <a:grayscl/>
          </a:blip>
          <a:stretch>
            <a:fillRect/>
          </a:stretch>
        </p:blipFill>
        <p:spPr>
          <a:xfrm>
            <a:off x="8020868" y="2609850"/>
            <a:ext cx="1663700" cy="163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1665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3B9DAD"/>
            </a:gs>
            <a:gs pos="100000">
              <a:srgbClr val="1B7B9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alphaModFix amt="57000"/>
            <a:biLevel thresh="50000"/>
          </a:blip>
          <a:stretch>
            <a:fillRect/>
          </a:stretch>
        </p:blipFill>
        <p:spPr>
          <a:xfrm>
            <a:off x="8020868" y="2609850"/>
            <a:ext cx="1663700" cy="16383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7544" y="3105835"/>
            <a:ext cx="33917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solidFill>
                  <a:schemeClr val="bg1"/>
                </a:solidFill>
                <a:latin typeface="Helvetica"/>
                <a:cs typeface="Helvetica"/>
              </a:rPr>
              <a:t>Meranie</a:t>
            </a:r>
            <a:r>
              <a:rPr lang="en-US" sz="3600" dirty="0" smtClean="0">
                <a:solidFill>
                  <a:schemeClr val="bg1"/>
                </a:solidFill>
                <a:latin typeface="Helvetica"/>
                <a:cs typeface="Helvetica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Helvetica"/>
                <a:cs typeface="Helvetica"/>
              </a:rPr>
              <a:t>aktivity</a:t>
            </a:r>
            <a:endParaRPr lang="en-US" sz="3600" dirty="0" smtClean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1112" y="3842271"/>
            <a:ext cx="4513407" cy="6668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aseline="30000" dirty="0">
                <a:solidFill>
                  <a:schemeClr val="bg1">
                    <a:lumMod val="95000"/>
                  </a:schemeClr>
                </a:solidFill>
                <a:latin typeface="Helvetica"/>
                <a:cs typeface="Helvetica"/>
              </a:rPr>
              <a:t>“There’s a way to do it better ... find it.</a:t>
            </a:r>
            <a:r>
              <a:rPr lang="en-US" sz="2800" baseline="30000" dirty="0" smtClean="0">
                <a:solidFill>
                  <a:schemeClr val="bg1">
                    <a:lumMod val="95000"/>
                  </a:schemeClr>
                </a:solidFill>
                <a:latin typeface="Helvetica"/>
                <a:cs typeface="Helvetica"/>
              </a:rPr>
              <a:t>”</a:t>
            </a:r>
          </a:p>
          <a:p>
            <a:r>
              <a:rPr lang="en-US" sz="2800" baseline="30000" dirty="0" smtClean="0">
                <a:solidFill>
                  <a:schemeClr val="bg1">
                    <a:lumMod val="95000"/>
                  </a:schemeClr>
                </a:solidFill>
                <a:latin typeface="Helvetica"/>
                <a:cs typeface="Helvetica"/>
              </a:rPr>
              <a:t> 						</a:t>
            </a:r>
            <a:r>
              <a:rPr lang="en-US" sz="2000" baseline="30000" dirty="0" smtClean="0">
                <a:solidFill>
                  <a:schemeClr val="bg1">
                    <a:lumMod val="95000"/>
                  </a:schemeClr>
                </a:solidFill>
                <a:latin typeface="Helvetica"/>
                <a:cs typeface="Helvetica"/>
              </a:rPr>
              <a:t>Thomas </a:t>
            </a:r>
            <a:r>
              <a:rPr lang="en-US" sz="2000" baseline="30000" dirty="0">
                <a:solidFill>
                  <a:schemeClr val="bg1">
                    <a:lumMod val="95000"/>
                  </a:schemeClr>
                </a:solidFill>
                <a:latin typeface="Helvetica"/>
                <a:cs typeface="Helvetica"/>
              </a:rPr>
              <a:t>Alva Edison</a:t>
            </a:r>
            <a:endParaRPr lang="en-US" sz="2000" dirty="0">
              <a:solidFill>
                <a:schemeClr val="bg1">
                  <a:lumMod val="95000"/>
                </a:schemeClr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8469419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Meranie</a:t>
            </a:r>
            <a:r>
              <a:rPr lang="en-US" dirty="0" smtClean="0"/>
              <a:t> </a:t>
            </a:r>
            <a:r>
              <a:rPr lang="sk-SK" dirty="0" err="1" smtClean="0"/>
              <a:t>a</a:t>
            </a:r>
            <a:r>
              <a:rPr lang="en-US" dirty="0" err="1" smtClean="0"/>
              <a:t>ktivity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Wingdings" charset="2"/>
              <a:buChar char="§"/>
            </a:pPr>
            <a:r>
              <a:rPr lang="en-US" dirty="0" err="1" smtClean="0"/>
              <a:t>Merani</a:t>
            </a:r>
            <a:r>
              <a:rPr lang="sk-SK" dirty="0" smtClean="0"/>
              <a:t>e</a:t>
            </a:r>
            <a:r>
              <a:rPr lang="en-US" dirty="0" smtClean="0"/>
              <a:t> </a:t>
            </a:r>
            <a:r>
              <a:rPr lang="en-US" dirty="0" err="1" smtClean="0"/>
              <a:t>po</a:t>
            </a:r>
            <a:r>
              <a:rPr lang="sk-SK" dirty="0" smtClean="0"/>
              <a:t>čas celého dňa</a:t>
            </a:r>
          </a:p>
          <a:p>
            <a:pPr lvl="1"/>
            <a:r>
              <a:rPr lang="sk-SK" sz="3200" dirty="0" smtClean="0"/>
              <a:t>Beží na pozadí ako služba systému </a:t>
            </a:r>
            <a:r>
              <a:rPr lang="sk-SK" sz="3200" dirty="0" err="1" smtClean="0"/>
              <a:t>Android</a:t>
            </a:r>
            <a:endParaRPr lang="sk-SK" sz="3200" dirty="0" smtClean="0"/>
          </a:p>
          <a:p>
            <a:pPr lvl="1"/>
            <a:r>
              <a:rPr lang="sk-SK" sz="3200" dirty="0" smtClean="0"/>
              <a:t>Nutnosť šetrenia baterky</a:t>
            </a:r>
            <a:endParaRPr lang="en-US" sz="3200" dirty="0" smtClean="0"/>
          </a:p>
          <a:p>
            <a:r>
              <a:rPr lang="sk-SK" dirty="0" smtClean="0"/>
              <a:t>Senzory</a:t>
            </a:r>
            <a:endParaRPr lang="en-US" dirty="0" smtClean="0"/>
          </a:p>
          <a:p>
            <a:pPr lvl="1"/>
            <a:r>
              <a:rPr lang="sk-SK" sz="3200" dirty="0" smtClean="0"/>
              <a:t>GPS, </a:t>
            </a:r>
            <a:r>
              <a:rPr lang="sk-SK" sz="3200" dirty="0" err="1" smtClean="0"/>
              <a:t>Wi-Fi</a:t>
            </a:r>
            <a:r>
              <a:rPr lang="sk-SK" sz="3200" dirty="0" smtClean="0"/>
              <a:t>, GSM</a:t>
            </a:r>
            <a:endParaRPr lang="sk-SK" dirty="0" smtClean="0"/>
          </a:p>
        </p:txBody>
      </p:sp>
    </p:spTree>
    <p:extLst>
      <p:ext uri="{BB962C8B-B14F-4D97-AF65-F5344CB8AC3E}">
        <p14:creationId xmlns:p14="http://schemas.microsoft.com/office/powerpoint/2010/main" val="27529463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Tracking Manager</a:t>
            </a:r>
            <a:endParaRPr lang="sk-SK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09600" y="1556792"/>
            <a:ext cx="8229600" cy="47217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kumimoji="0" lang="sk-SK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Meranie aktivity</a:t>
            </a:r>
            <a:r>
              <a:rPr kumimoji="0" lang="sk-SK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 pomocou GPS a s</a:t>
            </a:r>
            <a:r>
              <a:rPr lang="sk-SK" sz="3200" baseline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"/>
                <a:cs typeface="Helvetica"/>
              </a:rPr>
              <a:t>pracovanie</a:t>
            </a:r>
            <a:r>
              <a:rPr lang="sk-SK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"/>
                <a:cs typeface="Helvetica"/>
              </a:rPr>
              <a:t> záznamov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endParaRPr lang="sk-SK" sz="3200" dirty="0" smtClean="0">
              <a:solidFill>
                <a:schemeClr val="tx1">
                  <a:lumMod val="85000"/>
                  <a:lumOff val="15000"/>
                </a:schemeClr>
              </a:solidFill>
              <a:latin typeface="Helvetica"/>
              <a:cs typeface="Helvetica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kumimoji="0" lang="sk-SK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Vypnutie senzora ak</a:t>
            </a:r>
            <a:r>
              <a:rPr kumimoji="0" lang="sk-SK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 nie je potrebný</a:t>
            </a:r>
            <a:endParaRPr lang="sk-SK" sz="3200" noProof="0" dirty="0" smtClean="0">
              <a:solidFill>
                <a:schemeClr val="tx1">
                  <a:lumMod val="85000"/>
                  <a:lumOff val="15000"/>
                </a:schemeClr>
              </a:solidFill>
              <a:latin typeface="Helvetica"/>
              <a:cs typeface="Helvetica"/>
            </a:endParaRPr>
          </a:p>
          <a:p>
            <a:pPr marL="285750" indent="-285750">
              <a:spcBef>
                <a:spcPct val="20000"/>
              </a:spcBef>
              <a:buFont typeface="Wingdings" pitchFamily="2" charset="2"/>
              <a:buChar char="§"/>
            </a:pPr>
            <a:r>
              <a:rPr lang="sk-SK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"/>
                <a:cs typeface="Helvetica"/>
              </a:rPr>
              <a:t>Filtrovanie pohybu vo vozidle</a:t>
            </a:r>
          </a:p>
          <a:p>
            <a:pPr marL="285750" indent="-285750">
              <a:spcBef>
                <a:spcPct val="20000"/>
              </a:spcBef>
              <a:buFont typeface="Wingdings" pitchFamily="2" charset="2"/>
              <a:buChar char="§"/>
            </a:pPr>
            <a:r>
              <a:rPr lang="sk-SK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"/>
                <a:cs typeface="Helvetica"/>
              </a:rPr>
              <a:t>Vyhladzovanie nepresností</a:t>
            </a:r>
          </a:p>
        </p:txBody>
      </p:sp>
    </p:spTree>
    <p:extLst>
      <p:ext uri="{BB962C8B-B14F-4D97-AF65-F5344CB8AC3E}">
        <p14:creationId xmlns:p14="http://schemas.microsoft.com/office/powerpoint/2010/main" val="25607059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Tracking Manager</a:t>
            </a:r>
            <a:endParaRPr lang="sk-SK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09600" y="1556792"/>
            <a:ext cx="8229600" cy="47217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buFont typeface="Wingdings" charset="2"/>
              <a:buChar char="§"/>
              <a:defRPr/>
            </a:pPr>
            <a:r>
              <a:rPr lang="sk-SK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"/>
                <a:cs typeface="Helvetica"/>
              </a:rPr>
              <a:t>Vypnutie senzora ak nie je potrebný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sk-SK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"/>
                <a:cs typeface="Helvetica"/>
              </a:rPr>
              <a:t>V budove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sk-SK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"/>
                <a:cs typeface="Helvetica"/>
              </a:rPr>
              <a:t>Človek sa nehýbe</a:t>
            </a:r>
          </a:p>
        </p:txBody>
      </p:sp>
      <p:pic>
        <p:nvPicPr>
          <p:cNvPr id="1026" name="Picture 2" descr="D:\Skola\TP\notmoving1.png"/>
          <p:cNvPicPr>
            <a:picLocks noChangeAspect="1" noChangeArrowheads="1"/>
          </p:cNvPicPr>
          <p:nvPr/>
        </p:nvPicPr>
        <p:blipFill>
          <a:blip r:embed="rId3" cstate="print"/>
          <a:srcRect l="10329" t="15091" r="19830" b="29354"/>
          <a:stretch>
            <a:fillRect/>
          </a:stretch>
        </p:blipFill>
        <p:spPr bwMode="auto">
          <a:xfrm>
            <a:off x="4932040" y="2564904"/>
            <a:ext cx="3168352" cy="3783029"/>
          </a:xfrm>
          <a:prstGeom prst="rect">
            <a:avLst/>
          </a:prstGeom>
          <a:noFill/>
        </p:spPr>
      </p:pic>
      <p:pic>
        <p:nvPicPr>
          <p:cNvPr id="1027" name="Picture 3" descr="D:\Skola\TP\notmoving3.png"/>
          <p:cNvPicPr>
            <a:picLocks noChangeAspect="1" noChangeArrowheads="1"/>
          </p:cNvPicPr>
          <p:nvPr/>
        </p:nvPicPr>
        <p:blipFill>
          <a:blip r:embed="rId4" cstate="print"/>
          <a:srcRect l="9850" t="15069" r="20560" b="30407"/>
          <a:stretch>
            <a:fillRect/>
          </a:stretch>
        </p:blipFill>
        <p:spPr bwMode="auto">
          <a:xfrm>
            <a:off x="4960176" y="2607108"/>
            <a:ext cx="3107422" cy="36724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607059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Tracking Manager</a:t>
            </a:r>
            <a:endParaRPr lang="sk-SK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09600" y="1556792"/>
            <a:ext cx="8229600" cy="47217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85750">
              <a:spcBef>
                <a:spcPct val="20000"/>
              </a:spcBef>
              <a:buFont typeface="Wingdings" pitchFamily="2" charset="2"/>
              <a:buChar char="§"/>
            </a:pPr>
            <a:r>
              <a:rPr lang="sk-SK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"/>
                <a:cs typeface="Helvetica"/>
              </a:rPr>
              <a:t>Filtrovanie pohybu vo vozidle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endParaRPr lang="sk-SK" sz="3200" dirty="0" smtClean="0">
              <a:solidFill>
                <a:schemeClr val="tx1">
                  <a:lumMod val="85000"/>
                  <a:lumOff val="15000"/>
                </a:schemeClr>
              </a:solidFill>
              <a:latin typeface="Helvetica"/>
              <a:cs typeface="Helvetica"/>
            </a:endParaRPr>
          </a:p>
        </p:txBody>
      </p:sp>
      <p:pic>
        <p:nvPicPr>
          <p:cNvPr id="1026" name="Picture 2" descr="C:\Users\short\Desktop\screenshot_2011-12-15_1540.png"/>
          <p:cNvPicPr>
            <a:picLocks noChangeAspect="1" noChangeArrowheads="1"/>
          </p:cNvPicPr>
          <p:nvPr/>
        </p:nvPicPr>
        <p:blipFill>
          <a:blip r:embed="rId3" cstate="print"/>
          <a:srcRect t="8851" b="17703"/>
          <a:stretch>
            <a:fillRect/>
          </a:stretch>
        </p:blipFill>
        <p:spPr bwMode="auto">
          <a:xfrm>
            <a:off x="1027257" y="2180287"/>
            <a:ext cx="3429000" cy="4480766"/>
          </a:xfrm>
          <a:prstGeom prst="rect">
            <a:avLst/>
          </a:prstGeom>
          <a:noFill/>
        </p:spPr>
      </p:pic>
      <p:pic>
        <p:nvPicPr>
          <p:cNvPr id="1027" name="Picture 3" descr="C:\Users\short\Desktop\screenshot_2011-12-15_1539.png"/>
          <p:cNvPicPr>
            <a:picLocks noChangeAspect="1" noChangeArrowheads="1"/>
          </p:cNvPicPr>
          <p:nvPr/>
        </p:nvPicPr>
        <p:blipFill>
          <a:blip r:embed="rId4" cstate="print"/>
          <a:srcRect t="8851" b="17703"/>
          <a:stretch>
            <a:fillRect/>
          </a:stretch>
        </p:blipFill>
        <p:spPr bwMode="auto">
          <a:xfrm>
            <a:off x="1027257" y="2180287"/>
            <a:ext cx="3429000" cy="44807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607059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430</TotalTime>
  <Words>355</Words>
  <Application>Microsoft Macintosh PowerPoint</Application>
  <PresentationFormat>On-screen Show (4:3)</PresentationFormat>
  <Paragraphs>134</Paragraphs>
  <Slides>26</Slides>
  <Notes>26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26</vt:i4>
      </vt:variant>
    </vt:vector>
  </HeadingPairs>
  <TitlesOfParts>
    <vt:vector size="29" baseType="lpstr"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Meranie aktivity</vt:lpstr>
      <vt:lpstr>Tracking Manager</vt:lpstr>
      <vt:lpstr>Tracking Manager</vt:lpstr>
      <vt:lpstr>Tracking Manager</vt:lpstr>
      <vt:lpstr>Tracking Manager</vt:lpstr>
      <vt:lpstr>Wi-Fi a GSM Watcher</vt:lpstr>
      <vt:lpstr>Klasifikácia stavu pomocou Wi-Fi/GSM</vt:lpstr>
      <vt:lpstr>Testovanie</vt:lpstr>
      <vt:lpstr>Energy Manager</vt:lpstr>
      <vt:lpstr>PowerPoint Presentation</vt:lpstr>
      <vt:lpstr>Move2Play</vt:lpstr>
      <vt:lpstr>Úvodná obrazovka</vt:lpstr>
      <vt:lpstr>Obrazovka s grafom</vt:lpstr>
      <vt:lpstr>Obrazovky s aktívnou aktivitou</vt:lpstr>
      <vt:lpstr>Obrazovky s ukončenou aktivitou</vt:lpstr>
      <vt:lpstr>Grafy</vt:lpstr>
      <vt:lpstr>PowerPoint Presentation</vt:lpstr>
      <vt:lpstr>PowerPoint Presentation</vt:lpstr>
      <vt:lpstr>PowerPoint Presentation</vt:lpstr>
      <vt:lpstr>PowerPoint Presentation</vt:lpstr>
      <vt:lpstr>Zhrnutie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Pavol Bielik</dc:creator>
  <cp:lastModifiedBy>Štefan Mitrík</cp:lastModifiedBy>
  <cp:revision>49</cp:revision>
  <dcterms:created xsi:type="dcterms:W3CDTF">2011-12-13T20:34:48Z</dcterms:created>
  <dcterms:modified xsi:type="dcterms:W3CDTF">2011-12-15T15:46:27Z</dcterms:modified>
</cp:coreProperties>
</file>