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8" r:id="rId9"/>
    <p:sldId id="270" r:id="rId10"/>
    <p:sldId id="262" r:id="rId11"/>
    <p:sldId id="272" r:id="rId12"/>
    <p:sldId id="271" r:id="rId13"/>
    <p:sldId id="274" r:id="rId14"/>
    <p:sldId id="273" r:id="rId15"/>
    <p:sldId id="276" r:id="rId16"/>
    <p:sldId id="275" r:id="rId17"/>
    <p:sldId id="278" r:id="rId18"/>
    <p:sldId id="287" r:id="rId19"/>
    <p:sldId id="288" r:id="rId20"/>
    <p:sldId id="289" r:id="rId21"/>
    <p:sldId id="290" r:id="rId22"/>
    <p:sldId id="291" r:id="rId23"/>
    <p:sldId id="286" r:id="rId24"/>
    <p:sldId id="294" r:id="rId25"/>
    <p:sldId id="295" r:id="rId26"/>
    <p:sldId id="296" r:id="rId27"/>
    <p:sldId id="293" r:id="rId28"/>
    <p:sldId id="279" r:id="rId29"/>
    <p:sldId id="280" r:id="rId30"/>
    <p:sldId id="300" r:id="rId31"/>
    <p:sldId id="281" r:id="rId32"/>
    <p:sldId id="277" r:id="rId33"/>
    <p:sldId id="283" r:id="rId34"/>
    <p:sldId id="282" r:id="rId35"/>
    <p:sldId id="285" r:id="rId36"/>
    <p:sldId id="297" r:id="rId37"/>
    <p:sldId id="298" r:id="rId38"/>
    <p:sldId id="299" r:id="rId39"/>
    <p:sldId id="284" r:id="rId40"/>
    <p:sldId id="263" r:id="rId41"/>
    <p:sldId id="264" r:id="rId42"/>
    <p:sldId id="265" r:id="rId43"/>
    <p:sldId id="266" r:id="rId44"/>
    <p:sldId id="301" r:id="rId45"/>
    <p:sldId id="302" r:id="rId4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660"/>
  </p:normalViewPr>
  <p:slideViewPr>
    <p:cSldViewPr>
      <p:cViewPr>
        <p:scale>
          <a:sx n="60" d="100"/>
          <a:sy n="60" d="100"/>
        </p:scale>
        <p:origin x="-1452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vana\Desktop\1.roc%20ing\MSI\riadenie%20TP%20projektu\Zo&#353;it1.xls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vana\Desktop\1.roc%20ing\MSI\riadenie%20TP%20projektu\Zo&#353;it1.xls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zuzanaujhelyiova:Downloads:grafSprint3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sk-SK"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Šprint1</a:t>
            </a:r>
          </a:p>
        </c:rich>
      </c:tx>
      <c:layout>
        <c:manualLayout>
          <c:xMode val="edge"/>
          <c:yMode val="edge"/>
          <c:x val="0.45091550777635236"/>
          <c:y val="3.1746113762074722E-2"/>
        </c:manualLayout>
      </c:layout>
      <c:spPr>
        <a:noFill/>
        <a:ln w="25400">
          <a:noFill/>
        </a:ln>
      </c:spPr>
    </c:title>
    <c:view3D>
      <c:hPercent val="70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640616470362179"/>
          <c:y val="6.525600966545847E-2"/>
          <c:w val="0.57737151733724823"/>
          <c:h val="0.77777978717082974"/>
        </c:manualLayout>
      </c:layout>
      <c:bar3DChart>
        <c:barDir val="col"/>
        <c:grouping val="clustered"/>
        <c:ser>
          <c:idx val="0"/>
          <c:order val="0"/>
          <c:tx>
            <c:v>Odhadovaný čas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lang="sk-SK" sz="10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sk-SK" sz="10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showSerName val="1"/>
          </c:dLbls>
          <c:cat>
            <c:strLit>
              <c:ptCount val="1"/>
              <c:pt idx="0">
                <c:v>Šprint 1</c:v>
              </c:pt>
            </c:strLit>
          </c:cat>
          <c:val>
            <c:numLit>
              <c:formatCode>General</c:formatCode>
              <c:ptCount val="1"/>
              <c:pt idx="0">
                <c:v>102.5</c:v>
              </c:pt>
            </c:numLit>
          </c:val>
        </c:ser>
        <c:ser>
          <c:idx val="1"/>
          <c:order val="1"/>
          <c:tx>
            <c:v>Strávený čas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lang="sk-SK" sz="107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Strávený čas, 136.87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sk-SK" sz="10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showSerName val="1"/>
          </c:dLbls>
          <c:cat>
            <c:strLit>
              <c:ptCount val="1"/>
              <c:pt idx="0">
                <c:v>Šprint 1</c:v>
              </c:pt>
            </c:strLit>
          </c:cat>
          <c:val>
            <c:numLit>
              <c:formatCode>General</c:formatCode>
              <c:ptCount val="1"/>
              <c:pt idx="0">
                <c:v>136.87</c:v>
              </c:pt>
            </c:numLit>
          </c:val>
        </c:ser>
        <c:dLbls>
          <c:showVal val="1"/>
          <c:showSerName val="1"/>
        </c:dLbls>
        <c:shape val="box"/>
        <c:axId val="66452864"/>
        <c:axId val="66479232"/>
        <c:axId val="0"/>
      </c:bar3DChart>
      <c:catAx>
        <c:axId val="66452864"/>
        <c:scaling>
          <c:orientation val="minMax"/>
        </c:scaling>
        <c:delete val="1"/>
        <c:axPos val="b"/>
        <c:tickLblPos val="none"/>
        <c:crossAx val="66479232"/>
        <c:crosses val="autoZero"/>
        <c:auto val="1"/>
        <c:lblAlgn val="ctr"/>
        <c:lblOffset val="100"/>
      </c:catAx>
      <c:valAx>
        <c:axId val="6647923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lang="sk-SK"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Hodín</a:t>
                </a:r>
              </a:p>
            </c:rich>
          </c:tx>
          <c:layout>
            <c:manualLayout>
              <c:xMode val="edge"/>
              <c:yMode val="edge"/>
              <c:x val="2.828621266493726E-2"/>
              <c:y val="0.5767210666776906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sk-SK"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4528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3311846834453515E-2"/>
          <c:y val="2.0283575664153116E-2"/>
          <c:w val="0.21464243728099458"/>
          <c:h val="0.1190479266077799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sk-SK" sz="9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chemeClr val="bg1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sk-SK" sz="9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Šprint 2</a:t>
            </a:r>
          </a:p>
        </c:rich>
      </c:tx>
      <c:layout>
        <c:manualLayout>
          <c:xMode val="edge"/>
          <c:yMode val="edge"/>
          <c:x val="0.44144241237861681"/>
          <c:y val="3.3333431976302015E-2"/>
        </c:manualLayout>
      </c:layout>
      <c:spPr>
        <a:noFill/>
        <a:ln w="25400">
          <a:noFill/>
        </a:ln>
      </c:spPr>
    </c:title>
    <c:view3D>
      <c:hPercent val="68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441477603897461"/>
          <c:y val="0.11212154392028874"/>
          <c:w val="0.77928099328061962"/>
          <c:h val="0.8454570473989329"/>
        </c:manualLayout>
      </c:layout>
      <c:bar3DChart>
        <c:barDir val="col"/>
        <c:grouping val="clustered"/>
        <c:ser>
          <c:idx val="0"/>
          <c:order val="0"/>
          <c:tx>
            <c:v>Odhadovaný čas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lang="sk-SK"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sk-SK"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showSerName val="1"/>
          </c:dLbls>
          <c:val>
            <c:numLit>
              <c:formatCode>General</c:formatCode>
              <c:ptCount val="1"/>
              <c:pt idx="0">
                <c:v>142</c:v>
              </c:pt>
            </c:numLit>
          </c:val>
        </c:ser>
        <c:ser>
          <c:idx val="1"/>
          <c:order val="1"/>
          <c:tx>
            <c:v>Strávený čas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sk-SK"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showSerName val="1"/>
          </c:dLbls>
          <c:val>
            <c:numLit>
              <c:formatCode>General</c:formatCode>
              <c:ptCount val="1"/>
              <c:pt idx="0">
                <c:v>140</c:v>
              </c:pt>
            </c:numLit>
          </c:val>
        </c:ser>
        <c:dLbls>
          <c:showVal val="1"/>
          <c:showSerName val="1"/>
        </c:dLbls>
        <c:shape val="box"/>
        <c:axId val="66514304"/>
        <c:axId val="66790528"/>
        <c:axId val="0"/>
      </c:bar3DChart>
      <c:catAx>
        <c:axId val="66514304"/>
        <c:scaling>
          <c:orientation val="minMax"/>
        </c:scaling>
        <c:delete val="1"/>
        <c:axPos val="b"/>
        <c:tickLblPos val="none"/>
        <c:crossAx val="66790528"/>
        <c:crosses val="autoZero"/>
        <c:auto val="1"/>
        <c:lblAlgn val="ctr"/>
        <c:lblOffset val="100"/>
      </c:catAx>
      <c:valAx>
        <c:axId val="66790528"/>
        <c:scaling>
          <c:orientation val="minMax"/>
          <c:max val="150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lang="sk-SK"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Hodín</a:t>
                </a:r>
              </a:p>
            </c:rich>
          </c:tx>
          <c:layout>
            <c:manualLayout>
              <c:xMode val="edge"/>
              <c:yMode val="edge"/>
              <c:x val="2.9279343678173652E-2"/>
              <c:y val="0.5818199035863623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sk-SK"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514304"/>
        <c:crosses val="autoZero"/>
        <c:crossBetween val="between"/>
        <c:majorUnit val="20"/>
        <c:minorUnit val="4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chemeClr val="bg1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sk-SK"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Šprint 3</a:t>
            </a:r>
          </a:p>
        </c:rich>
      </c:tx>
      <c:layout>
        <c:manualLayout>
          <c:xMode val="edge"/>
          <c:yMode val="edge"/>
          <c:x val="0.45140400670200498"/>
          <c:y val="3.8095215950976612E-2"/>
        </c:manualLayout>
      </c:layout>
      <c:spPr>
        <a:noFill/>
        <a:ln w="25400">
          <a:noFill/>
        </a:ln>
      </c:spPr>
    </c:title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2073455764000783E-2"/>
          <c:y val="0.14285705981616231"/>
          <c:w val="0.68898506286095396"/>
          <c:h val="0.76666622101340465"/>
        </c:manualLayout>
      </c:layout>
      <c:bar3DChart>
        <c:barDir val="col"/>
        <c:grouping val="clustered"/>
        <c:ser>
          <c:idx val="0"/>
          <c:order val="0"/>
          <c:tx>
            <c:v>Odhadovaný čas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lang="sk-SK" sz="95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Odhadovaný čas, 216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sk-SK" sz="9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showSerName val="1"/>
          </c:dLbls>
          <c:val>
            <c:numLit>
              <c:formatCode>General</c:formatCode>
              <c:ptCount val="1"/>
              <c:pt idx="0">
                <c:v>216</c:v>
              </c:pt>
            </c:numLit>
          </c:val>
        </c:ser>
        <c:ser>
          <c:idx val="1"/>
          <c:order val="1"/>
          <c:tx>
            <c:v>Strávený čas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lang="sk-SK" sz="95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Strávený čas, 184.5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sk-SK" sz="9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showSerName val="1"/>
          </c:dLbls>
          <c:val>
            <c:numLit>
              <c:formatCode>General</c:formatCode>
              <c:ptCount val="1"/>
              <c:pt idx="0">
                <c:v>184.5</c:v>
              </c:pt>
            </c:numLit>
          </c:val>
        </c:ser>
        <c:dLbls>
          <c:showVal val="1"/>
          <c:showSerName val="1"/>
        </c:dLbls>
        <c:shape val="box"/>
        <c:axId val="66854272"/>
        <c:axId val="66864256"/>
        <c:axId val="0"/>
      </c:bar3DChart>
      <c:catAx>
        <c:axId val="66854272"/>
        <c:scaling>
          <c:orientation val="minMax"/>
        </c:scaling>
        <c:delete val="1"/>
        <c:axPos val="b"/>
        <c:tickLblPos val="none"/>
        <c:crossAx val="66864256"/>
        <c:crosses val="autoZero"/>
        <c:auto val="1"/>
        <c:lblAlgn val="ctr"/>
        <c:lblOffset val="100"/>
      </c:catAx>
      <c:valAx>
        <c:axId val="66864256"/>
        <c:scaling>
          <c:orientation val="minMax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sk-SK"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8542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913627980737656"/>
          <c:y val="0.48571400337495213"/>
          <c:w val="0.18790501714389737"/>
          <c:h val="0.1285713538345458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sk-SK" sz="87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nice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římá spojnice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římá spojnice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římá spojnice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Přímá spojnice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Přímá spojnice 25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á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7A186-FC01-40C9-AD7B-EF9A8CFCCAE5}" type="datetimeFigureOut">
              <a:rPr lang="sk-SK"/>
              <a:pPr>
                <a:defRPr/>
              </a:pPr>
              <a:t>6. 12. 2012</a:t>
            </a:fld>
            <a:endParaRPr lang="sk-SK"/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D8FFD-1DCF-45E7-B500-847124BED1E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E4F95-3485-4437-8A37-C6F181911273}" type="datetimeFigureOut">
              <a:rPr lang="sk-SK"/>
              <a:pPr>
                <a:defRPr/>
              </a:pPr>
              <a:t>6. 12. 2012</a:t>
            </a:fld>
            <a:endParaRPr lang="sk-SK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765E4-E036-4B24-8B18-0331EE8B874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D21F-3C16-406C-B97C-2D5834939CEB}" type="datetimeFigureOut">
              <a:rPr lang="sk-SK"/>
              <a:pPr>
                <a:defRPr/>
              </a:pPr>
              <a:t>6. 12. 2012</a:t>
            </a:fld>
            <a:endParaRPr lang="sk-SK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60341-1E0C-4D98-9B44-4EFEC2781B4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8C4742-384F-441F-AF87-E81421E53418}" type="datetimeFigureOut">
              <a:rPr lang="sk-SK"/>
              <a:pPr>
                <a:defRPr/>
              </a:pPr>
              <a:t>6. 12. 2012</a:t>
            </a:fld>
            <a:endParaRPr lang="sk-SK"/>
          </a:p>
        </p:txBody>
      </p:sp>
      <p:sp>
        <p:nvSpPr>
          <p:cNvPr id="5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1BB80CC-2D04-4754-ADDF-D0D860B24C7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římá spojnice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římá spojnice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Přímá spojnice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římá spojnice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římá spojnice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bdélník 2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á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á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á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Přímá spojnice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21699-74D8-42C1-97F8-FC3A3155503E}" type="datetimeFigureOut">
              <a:rPr lang="sk-SK"/>
              <a:pPr>
                <a:defRPr/>
              </a:pPr>
              <a:t>6. 12. 2012</a:t>
            </a:fld>
            <a:endParaRPr lang="sk-SK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4ECD5-B444-4B4F-91A4-5A01FC4191A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4A4BA-62CC-4E00-95EF-A89FCC902C1B}" type="datetimeFigureOut">
              <a:rPr lang="sk-SK"/>
              <a:pPr>
                <a:defRPr/>
              </a:pPr>
              <a:t>6. 12. 2012</a:t>
            </a:fld>
            <a:endParaRPr lang="sk-SK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A992-EA59-41D2-B318-C29B122924D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3791-F563-4293-8809-C78BBA2BF0E1}" type="datetimeFigureOut">
              <a:rPr lang="sk-SK"/>
              <a:pPr>
                <a:defRPr/>
              </a:pPr>
              <a:t>6. 12. 2012</a:t>
            </a:fld>
            <a:endParaRPr lang="sk-SK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DBA33-B68B-4F2A-BADB-A3BDA36625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52CF70-88FA-4FB4-AD00-CD8FE5189674}" type="datetimeFigureOut">
              <a:rPr lang="sk-SK"/>
              <a:pPr>
                <a:defRPr/>
              </a:pPr>
              <a:t>6. 12. 2012</a:t>
            </a:fld>
            <a:endParaRPr lang="sk-SK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9349EE-66AE-465D-82B5-0C51DA6E821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DC865-D5DA-4969-B60E-637918CC1CC8}" type="datetimeFigureOut">
              <a:rPr lang="sk-SK"/>
              <a:pPr>
                <a:defRPr/>
              </a:pPr>
              <a:t>6. 12. 2012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518DC-E5EF-41C3-BF00-37457538D1E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Přímá spojnice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Přímá spojnice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Přímá spojnice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Obdélník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nice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8EB9B3F-4CE3-4FFA-A482-BC25D8395A29}" type="datetimeFigureOut">
              <a:rPr lang="sk-SK"/>
              <a:pPr>
                <a:defRPr/>
              </a:pPr>
              <a:t>6. 12. 2012</a:t>
            </a:fld>
            <a:endParaRPr lang="sk-SK"/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33D983-9892-4640-844F-B1574CDD56F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á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římá spojnice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Obdélník 1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římá spojnice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Přímá spojnice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Přímá spojnice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7C4B7E-E9F8-4E01-BE16-9BD54F7CCB15}" type="datetimeFigureOut">
              <a:rPr lang="sk-SK"/>
              <a:pPr>
                <a:defRPr/>
              </a:pPr>
              <a:t>6. 12. 2012</a:t>
            </a:fld>
            <a:endParaRPr lang="sk-SK"/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F6133FC-816D-4623-A2FC-686B0B05430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28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BAD99A-FEA2-4657-8893-B041799DCEBA}" type="datetimeFigureOut">
              <a:rPr lang="sk-SK"/>
              <a:pPr>
                <a:defRPr/>
              </a:pPr>
              <a:t>6. 12. 2012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619BC3-9E61-41F4-8FA9-982DCFCBBA7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09" r:id="rId4"/>
    <p:sldLayoutId id="2147483810" r:id="rId5"/>
    <p:sldLayoutId id="2147483817" r:id="rId6"/>
    <p:sldLayoutId id="2147483811" r:id="rId7"/>
    <p:sldLayoutId id="2147483818" r:id="rId8"/>
    <p:sldLayoutId id="2147483819" r:id="rId9"/>
    <p:sldLayoutId id="2147483812" r:id="rId10"/>
    <p:sldLayoutId id="21474838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redmine.fiit.stuba.sk/projects/connectionki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smtClean="0"/>
              <a:t>Aplikácia poznatkov riadenia</a:t>
            </a:r>
            <a:endParaRPr lang="sk-SK" sz="4400"/>
          </a:p>
        </p:txBody>
      </p:sp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sk-SK" sz="2400" smtClean="0"/>
              <a:t>Tím 11 – Connection Kin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/>
              <a:t>Nesplnenie naplánovaných úloh v korektnom časovom horizonte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844675"/>
            <a:ext cx="7467600" cy="462915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sk-SK" sz="4400" dirty="0" smtClean="0"/>
              <a:t> Spustenie</a:t>
            </a:r>
            <a:r>
              <a:rPr lang="sk-SK" sz="4400" dirty="0" smtClean="0"/>
              <a:t>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sz="3200" dirty="0" smtClean="0"/>
              <a:t>	</a:t>
            </a:r>
            <a:r>
              <a:rPr lang="sk-SK" sz="3600" b="1" dirty="0" smtClean="0"/>
              <a:t>Zápisnica číslo 6: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sz="3600" dirty="0" smtClean="0"/>
              <a:t>	</a:t>
            </a:r>
            <a:r>
              <a:rPr lang="sk-SK" sz="3200" dirty="0" smtClean="0"/>
              <a:t>„Matúš upozornil, že nastalo riziko: Nesplnenie naplánovaných úloh v korektnom časovom horizonte</a:t>
            </a:r>
            <a:r>
              <a:rPr lang="en-US" sz="3200" dirty="0" smtClean="0"/>
              <a:t> </a:t>
            </a:r>
            <a:r>
              <a:rPr lang="sk-SK" sz="3200" dirty="0" smtClean="0"/>
              <a:t>a to zo strany Jana a jeho úlohy pre implementáciu </a:t>
            </a:r>
            <a:r>
              <a:rPr lang="sk-SK" sz="3200" dirty="0" err="1" smtClean="0"/>
              <a:t>load</a:t>
            </a:r>
            <a:r>
              <a:rPr lang="sk-SK" sz="3200" dirty="0" smtClean="0"/>
              <a:t> a </a:t>
            </a:r>
            <a:r>
              <a:rPr lang="sk-SK" sz="3200" dirty="0" err="1" smtClean="0"/>
              <a:t>save</a:t>
            </a:r>
            <a:r>
              <a:rPr lang="sk-SK" sz="3200" dirty="0" smtClean="0"/>
              <a:t> metód nad databázou. Nebolo možné vyhnúť sa tomuto riziku, pretože Jano nepostupoval podľa Matúšových odporúčaní na predchádzanie rizika a nekomunikoval svoj problém včas.</a:t>
            </a:r>
            <a:endParaRPr lang="en-US" sz="3200" dirty="0" smtClean="0"/>
          </a:p>
          <a:p>
            <a:pPr eaLnBrk="1" hangingPunct="1">
              <a:defRPr/>
            </a:pPr>
            <a:endParaRPr lang="sk-SK" sz="4400" dirty="0" smtClean="0"/>
          </a:p>
          <a:p>
            <a:pPr eaLnBrk="1" hangingPunct="1">
              <a:defRPr/>
            </a:pPr>
            <a:r>
              <a:rPr lang="sk-SK" sz="4400" dirty="0" smtClean="0"/>
              <a:t> Náprava </a:t>
            </a:r>
            <a:r>
              <a:rPr lang="sk-SK" sz="4400" dirty="0" smtClean="0"/>
              <a:t>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sz="4400" dirty="0" smtClean="0"/>
              <a:t>		</a:t>
            </a:r>
            <a:r>
              <a:rPr lang="sk-SK" sz="3600" dirty="0" err="1" smtClean="0"/>
              <a:t>Task</a:t>
            </a:r>
            <a:r>
              <a:rPr lang="sk-SK" sz="3600" dirty="0" smtClean="0"/>
              <a:t> #4543:		</a:t>
            </a:r>
            <a:r>
              <a:rPr lang="sk-SK" sz="3600" dirty="0" err="1" smtClean="0"/>
              <a:t>Resolved</a:t>
            </a:r>
            <a:r>
              <a:rPr lang="sk-SK" sz="3600" dirty="0" smtClean="0"/>
              <a:t>	14.11.2012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sz="29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/>
              <a:t>Nesplnenie si svojich manažérskych rolí</a:t>
            </a:r>
          </a:p>
        </p:txBody>
      </p:sp>
      <p:graphicFrame>
        <p:nvGraphicFramePr>
          <p:cNvPr id="7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42139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Riziko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#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Názov: </a:t>
                      </a: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Nesplnenie manažérskych rolí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Zodpovedný: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Všetci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Časové ohraničenie: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Dlhodobé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Pravdepodobnosť výskytu: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Stredná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Dopad na úspech projektu: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Stredný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Popis: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Jednotlivý členovia si nedôsledne plnia svoje manažérske role.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Aktivita predchádzania spusteniu: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Diskutovanie ohľadne rolí na tímových stretnutiach.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Spustenie: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Neschopnosť zdokumentovať svoje výsledky manažmentu v tíme.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115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Náprava: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Predĺženie úlohy ale s vyvodenými dôsledkami.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Realistickejší odhad budúcej činnosti. Dôsledný dohovor problémovým, členom tímu. Naplánovanie úloh súvisiacich s manažérskymi rolami. Zmena rolí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/>
              <a:t>Nesplnenie si svojich manažérskych rolí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sk-SK" sz="4400" dirty="0" smtClean="0"/>
              <a:t> Spustenie</a:t>
            </a:r>
            <a:r>
              <a:rPr lang="sk-SK" sz="4400" dirty="0" smtClean="0"/>
              <a:t>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sz="3600" dirty="0" smtClean="0"/>
              <a:t>	</a:t>
            </a:r>
            <a:r>
              <a:rPr lang="sk-SK" sz="3600" b="1" dirty="0" smtClean="0"/>
              <a:t>Zápisnica číslo 6: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sz="3200" dirty="0" smtClean="0"/>
              <a:t>	„Matúš: pripomenutie manažérskych úloh niektorých členov tímu (Juro). Matúš tým vystríhal pred naplnením rizika: </a:t>
            </a:r>
            <a:r>
              <a:rPr lang="sk-SK" sz="3200" i="1" dirty="0" smtClean="0"/>
              <a:t>Nezodpovedné plnenie manažérskych rolí. </a:t>
            </a:r>
            <a:r>
              <a:rPr lang="sk-SK" sz="3200" dirty="0" smtClean="0"/>
              <a:t>Spolu s pedagogickým vedúcim sa uskutočnila dôrazná výzva na zlepšenie plnenia manažérskych rolí. Po diskusii bolo určené, kto sa bude čím bližšie zaoberať „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200" dirty="0" smtClean="0"/>
          </a:p>
          <a:p>
            <a:pPr eaLnBrk="1" hangingPunct="1">
              <a:defRPr/>
            </a:pPr>
            <a:r>
              <a:rPr lang="sk-SK" sz="4400" dirty="0" smtClean="0"/>
              <a:t> Náprava </a:t>
            </a:r>
            <a:r>
              <a:rPr lang="sk-SK" sz="4400" dirty="0" smtClean="0"/>
              <a:t>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sz="6600" dirty="0" smtClean="0"/>
              <a:t>		</a:t>
            </a:r>
            <a:r>
              <a:rPr lang="sk-SK" sz="3600" dirty="0" err="1" smtClean="0"/>
              <a:t>Task</a:t>
            </a:r>
            <a:r>
              <a:rPr lang="sk-SK" sz="3600" dirty="0" smtClean="0"/>
              <a:t> #4004:		</a:t>
            </a:r>
            <a:r>
              <a:rPr lang="en-US" sz="3600" dirty="0" smtClean="0"/>
              <a:t>Resolved</a:t>
            </a:r>
            <a:r>
              <a:rPr lang="sk-SK" sz="3600" dirty="0" smtClean="0"/>
              <a:t>	</a:t>
            </a:r>
            <a:r>
              <a:rPr lang="en-US" sz="3600" dirty="0" smtClean="0"/>
              <a:t>03</a:t>
            </a:r>
            <a:r>
              <a:rPr lang="sk-SK" sz="3600" dirty="0" smtClean="0"/>
              <a:t>.1</a:t>
            </a:r>
            <a:r>
              <a:rPr lang="en-US" sz="3600" dirty="0" smtClean="0"/>
              <a:t>2</a:t>
            </a:r>
            <a:r>
              <a:rPr lang="sk-SK" sz="3600" dirty="0" smtClean="0"/>
              <a:t>.2012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sz="29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3541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/>
              <a:t>Strata možnosti skompilovať </a:t>
            </a:r>
            <a:r>
              <a:rPr lang="sk-SK" sz="3200" dirty="0" err="1"/>
              <a:t>kinect</a:t>
            </a:r>
            <a:r>
              <a:rPr lang="sk-SK" sz="3200" dirty="0"/>
              <a:t> aplikáciu v dôsledku straty kľúčového člena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5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79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Riziko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sk-SK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600" dirty="0" smtClean="0"/>
                    </a:p>
                  </a:txBody>
                  <a:tcPr marT="45715" marB="4571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0067">
                <a:tc gridSpan="2">
                  <a:txBody>
                    <a:bodyPr/>
                    <a:lstStyle/>
                    <a:p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Názov: </a:t>
                      </a:r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Strata možnosti skompilovať </a:t>
                      </a:r>
                      <a:r>
                        <a:rPr lang="sk-SK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kinect</a:t>
                      </a:r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aplikáciu v dôsledku straty kľúčového člena</a:t>
                      </a:r>
                      <a:endParaRPr lang="en-US" sz="1600" dirty="0"/>
                    </a:p>
                  </a:txBody>
                  <a:tcPr marT="45715" marB="4571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796">
                <a:tc>
                  <a:txBody>
                    <a:bodyPr/>
                    <a:lstStyle/>
                    <a:p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Zodpovedný: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Juraj Muránsky, Matúš </a:t>
                      </a:r>
                      <a:r>
                        <a:rPr lang="sk-SK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Ujhelyi</a:t>
                      </a:r>
                      <a:endParaRPr lang="en-US" sz="1600" dirty="0"/>
                    </a:p>
                  </a:txBody>
                  <a:tcPr marT="45715" marB="45715"/>
                </a:tc>
              </a:tr>
              <a:tr h="370796">
                <a:tc>
                  <a:txBody>
                    <a:bodyPr/>
                    <a:lstStyle/>
                    <a:p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Časové ohraničenie: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Dlhodobé</a:t>
                      </a:r>
                      <a:endParaRPr lang="en-US" sz="1600" dirty="0"/>
                    </a:p>
                  </a:txBody>
                  <a:tcPr marT="45715" marB="45715"/>
                </a:tc>
              </a:tr>
              <a:tr h="370796">
                <a:tc>
                  <a:txBody>
                    <a:bodyPr/>
                    <a:lstStyle/>
                    <a:p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Pravdepodobnosť výskytu: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Nízka</a:t>
                      </a:r>
                      <a:endParaRPr lang="en-US" sz="1600" dirty="0"/>
                    </a:p>
                  </a:txBody>
                  <a:tcPr marT="45715" marB="45715"/>
                </a:tc>
              </a:tr>
              <a:tr h="370796">
                <a:tc>
                  <a:txBody>
                    <a:bodyPr/>
                    <a:lstStyle/>
                    <a:p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Dopad na úspech projektu: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Vysoký</a:t>
                      </a:r>
                      <a:endParaRPr lang="en-US" sz="1600" dirty="0"/>
                    </a:p>
                  </a:txBody>
                  <a:tcPr marT="45715" marB="45715"/>
                </a:tc>
              </a:tr>
              <a:tr h="640067">
                <a:tc>
                  <a:txBody>
                    <a:bodyPr/>
                    <a:lstStyle/>
                    <a:p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Popis: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Neschopnosť skompilovať </a:t>
                      </a:r>
                      <a:r>
                        <a:rPr lang="sk-SK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kinect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 ++ aplikáciu.</a:t>
                      </a:r>
                      <a:endParaRPr lang="en-US" sz="1400" dirty="0"/>
                    </a:p>
                  </a:txBody>
                  <a:tcPr marT="45715" marB="45715"/>
                </a:tc>
              </a:tr>
              <a:tr h="640067">
                <a:tc>
                  <a:txBody>
                    <a:bodyPr/>
                    <a:lstStyle/>
                    <a:p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Aktivita predchádzania spusteniu: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Zabezpečenie kompilovania aplikácie aspoň 4 členom tímu.</a:t>
                      </a:r>
                      <a:endParaRPr lang="en-US" sz="1400" dirty="0"/>
                    </a:p>
                  </a:txBody>
                  <a:tcPr marT="45715" marB="45715"/>
                </a:tc>
              </a:tr>
              <a:tr h="914385">
                <a:tc>
                  <a:txBody>
                    <a:bodyPr/>
                    <a:lstStyle/>
                    <a:p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Spustenie: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Strata Matúša </a:t>
                      </a:r>
                      <a:r>
                        <a:rPr lang="sk-SK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Ujhelyiho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ako jediného vývojára C++ </a:t>
                      </a:r>
                      <a:r>
                        <a:rPr lang="sk-SK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kinect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aplikácie. </a:t>
                      </a:r>
                      <a:endParaRPr lang="en-US" sz="1400" dirty="0"/>
                    </a:p>
                  </a:txBody>
                  <a:tcPr marT="45715" marB="45715"/>
                </a:tc>
              </a:tr>
              <a:tr h="370796">
                <a:tc>
                  <a:txBody>
                    <a:bodyPr/>
                    <a:lstStyle/>
                    <a:p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Náprava: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-</a:t>
                      </a:r>
                      <a:endParaRPr lang="en-US" sz="1400" dirty="0"/>
                    </a:p>
                  </a:txBody>
                  <a:tcPr marT="45715" marB="4571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715250" cy="14255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/>
              <a:t>Strata možnosti skompilovať </a:t>
            </a:r>
            <a:r>
              <a:rPr lang="sk-SK" sz="3200" dirty="0" err="1"/>
              <a:t>kinect</a:t>
            </a:r>
            <a:r>
              <a:rPr lang="sk-SK" sz="3200" dirty="0"/>
              <a:t> aplikáciu v dôsledku straty kľúčového člena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89138"/>
            <a:ext cx="7467600" cy="44846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sk-SK" sz="3600" dirty="0" smtClean="0"/>
              <a:t> Predchádzanie </a:t>
            </a:r>
            <a:r>
              <a:rPr lang="sk-SK" sz="3600" dirty="0" smtClean="0"/>
              <a:t>riziku:</a:t>
            </a:r>
          </a:p>
          <a:p>
            <a:pPr eaLnBrk="1" hangingPunct="1">
              <a:defRPr/>
            </a:pPr>
            <a:endParaRPr lang="sk-SK" sz="32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sz="3200" b="1" dirty="0" smtClean="0"/>
              <a:t>Zápisnica č.7 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sz="3200" dirty="0" smtClean="0"/>
              <a:t>	„Matúš: upozornil na identifikované riziko s názvom: </a:t>
            </a:r>
            <a:r>
              <a:rPr lang="sk-SK" sz="3200" i="1" dirty="0" smtClean="0"/>
              <a:t>Strata možnosti skompilovať </a:t>
            </a:r>
            <a:r>
              <a:rPr lang="sk-SK" sz="3200" i="1" dirty="0" err="1" smtClean="0"/>
              <a:t>kinect</a:t>
            </a:r>
            <a:r>
              <a:rPr lang="sk-SK" sz="3200" i="1" dirty="0" smtClean="0"/>
              <a:t> aplikáciu v dôsledku straty kľúčového člena.</a:t>
            </a:r>
            <a:r>
              <a:rPr lang="sk-SK" sz="3200" dirty="0" smtClean="0"/>
              <a:t> Aby sa tomuto vyhlo, tak sa pre Juraja vytvorila úloha: Umožniť skompilovať C++ projekt všetkým členom tímu.„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k-SK" sz="32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sz="3200" dirty="0" smtClean="0"/>
              <a:t>	</a:t>
            </a:r>
            <a:r>
              <a:rPr lang="sk-SK" sz="2800" dirty="0" err="1" smtClean="0"/>
              <a:t>Task</a:t>
            </a:r>
            <a:r>
              <a:rPr lang="sk-SK" sz="2800" dirty="0" smtClean="0"/>
              <a:t> #4004		</a:t>
            </a:r>
            <a:r>
              <a:rPr lang="en-US" sz="2800" dirty="0" smtClean="0"/>
              <a:t>Resolved</a:t>
            </a:r>
            <a:r>
              <a:rPr lang="sk-SK" sz="2800" dirty="0" smtClean="0"/>
              <a:t> 	</a:t>
            </a:r>
            <a:r>
              <a:rPr lang="en-US" sz="2800" dirty="0" smtClean="0"/>
              <a:t>04</a:t>
            </a:r>
            <a:r>
              <a:rPr lang="sk-SK" sz="2800" dirty="0" smtClean="0"/>
              <a:t>.1</a:t>
            </a:r>
            <a:r>
              <a:rPr lang="en-US" sz="2800" dirty="0" smtClean="0"/>
              <a:t>2</a:t>
            </a:r>
            <a:r>
              <a:rPr lang="sk-SK" sz="2800" dirty="0" smtClean="0"/>
              <a:t>.2012</a:t>
            </a:r>
            <a:endParaRPr lang="sk-SK" sz="29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/>
              <a:t>Nesprávne navrhnuté používateľské rozhranie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1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6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Riziko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sk-SK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600" dirty="0" smtClean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64">
                <a:tc gridSpan="2">
                  <a:txBody>
                    <a:bodyPr/>
                    <a:lstStyle/>
                    <a:p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Názov: </a:t>
                      </a:r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Nesprávne navrhnuté používateľské rozhranie</a:t>
                      </a:r>
                      <a:endParaRPr lang="en-US" sz="16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Zodpovedný: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Ivana</a:t>
                      </a:r>
                      <a:r>
                        <a:rPr lang="sk-SK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Bohunická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Časové ohraničenie: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Krátkodobé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Pravdepodobnosť výskytu: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sk-SK" sz="1800" b="1" smtClean="0"/>
                        <a:t>Nízka</a:t>
                      </a:r>
                      <a:endParaRPr lang="en-US" sz="1800" b="1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Dopad na úspech projektu: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Vysoký</a:t>
                      </a:r>
                      <a:endParaRPr lang="en-US" sz="1600" b="1" dirty="0"/>
                    </a:p>
                  </a:txBody>
                  <a:tcPr marT="45723" marB="45723"/>
                </a:tc>
              </a:tr>
              <a:tr h="823015">
                <a:tc>
                  <a:txBody>
                    <a:bodyPr/>
                    <a:lstStyle/>
                    <a:p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Popis: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Používateľské rozhranie nie je dostatočne intuitívne, resp. nie je vyhovujúce zákazníkovi. 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823015">
                <a:tc>
                  <a:txBody>
                    <a:bodyPr/>
                    <a:lstStyle/>
                    <a:p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Aktivita predchádzania spusteniu: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Analýza existujúcich riešení, časté a efektívne komunikovanie so zákazníkom ohľadom prototypu.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Spustenie: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Časté prerábanie existujúcich obrazoviek.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579158">
                <a:tc>
                  <a:txBody>
                    <a:bodyPr/>
                    <a:lstStyle/>
                    <a:p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Náprava: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Vytvorenie návrhu rozhrania spolu so zákazníkom</a:t>
                      </a:r>
                      <a:endParaRPr lang="en-US" sz="1600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/>
              <a:t>Nesprávne navrhnuté používateľské rozhranie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k-SK" sz="2800" dirty="0" smtClean="0"/>
              <a:t> Predchádzanie </a:t>
            </a:r>
            <a:r>
              <a:rPr lang="sk-SK" sz="2800" dirty="0" smtClean="0"/>
              <a:t>riziku:</a:t>
            </a:r>
          </a:p>
          <a:p>
            <a:pPr eaLnBrk="1" hangingPunct="1">
              <a:defRPr/>
            </a:pPr>
            <a:endParaRPr lang="sk-SK" sz="32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b="1" dirty="0" smtClean="0"/>
              <a:t>Zápisnica č.4: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dirty="0" smtClean="0"/>
              <a:t>	„S pripravenou ukážkou návrhu GUI prišla Ivana. Prebehla následná konzultácia a doladenie ostatnými členmi tímu a </a:t>
            </a:r>
            <a:r>
              <a:rPr lang="sk-SK" dirty="0" err="1" smtClean="0"/>
              <a:t>product</a:t>
            </a:r>
            <a:r>
              <a:rPr lang="sk-SK" dirty="0" smtClean="0"/>
              <a:t> </a:t>
            </a:r>
            <a:r>
              <a:rPr lang="sk-SK" dirty="0" err="1" smtClean="0"/>
              <a:t>ownerom</a:t>
            </a:r>
            <a:r>
              <a:rPr lang="sk-SK" dirty="0" smtClean="0"/>
              <a:t>. „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sz="29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dirty="0"/>
              <a:t>Manažment </a:t>
            </a:r>
            <a:r>
              <a:rPr lang="sk-SK" sz="4400" dirty="0" smtClean="0"/>
              <a:t>Plánovania</a:t>
            </a:r>
            <a:endParaRPr lang="sk-SK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sk-SK" sz="2800" dirty="0" smtClean="0"/>
              <a:t> </a:t>
            </a:r>
            <a:r>
              <a:rPr lang="en-US" sz="2800" dirty="0" err="1" smtClean="0"/>
              <a:t>Vytvorenie</a:t>
            </a:r>
            <a:r>
              <a:rPr lang="en-US" sz="2800" dirty="0" smtClean="0"/>
              <a:t> </a:t>
            </a:r>
            <a:r>
              <a:rPr lang="en-US" sz="2800" dirty="0" smtClean="0"/>
              <a:t>pl</a:t>
            </a:r>
            <a:r>
              <a:rPr lang="sk-SK" sz="2800" dirty="0" err="1" smtClean="0"/>
              <a:t>ánu</a:t>
            </a:r>
            <a:endParaRPr lang="sk-SK" sz="2800" dirty="0" smtClean="0"/>
          </a:p>
          <a:p>
            <a:pPr marL="0" indent="0">
              <a:defRPr/>
            </a:pPr>
            <a:r>
              <a:rPr lang="sk-SK" sz="2800" dirty="0" smtClean="0"/>
              <a:t> Sledovanie </a:t>
            </a:r>
            <a:r>
              <a:rPr lang="sk-SK" sz="2800" dirty="0" smtClean="0"/>
              <a:t>a kontrola plánu</a:t>
            </a:r>
            <a:endParaRPr lang="sk-SK" sz="29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/>
              <a:t>Plánovanie položiek </a:t>
            </a:r>
            <a:r>
              <a:rPr lang="sk-SK" sz="3200" dirty="0" err="1"/>
              <a:t>Product</a:t>
            </a:r>
            <a:r>
              <a:rPr lang="sk-SK" sz="3200" dirty="0"/>
              <a:t> </a:t>
            </a:r>
            <a:r>
              <a:rPr lang="sk-SK" sz="3200" dirty="0" err="1"/>
              <a:t>backlog</a:t>
            </a:r>
            <a:r>
              <a:rPr lang="sk-SK" sz="3200" dirty="0"/>
              <a:t> do šprintov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12963"/>
            <a:ext cx="7467600" cy="3848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/>
              <a:t>Prideľovanie úloh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k-SK" dirty="0" smtClean="0"/>
              <a:t>Požiadavky produktu rozdeľované na menšie vykonateľné úlohy</a:t>
            </a:r>
          </a:p>
          <a:p>
            <a:r>
              <a:rPr lang="sk-SK" dirty="0" smtClean="0"/>
              <a:t>Prezentované na týždňových stretnutiach</a:t>
            </a:r>
          </a:p>
          <a:p>
            <a:r>
              <a:rPr lang="sk-SK" dirty="0" smtClean="0"/>
              <a:t>Úlohy prideľované členom tímu</a:t>
            </a:r>
          </a:p>
          <a:p>
            <a:pPr lvl="1"/>
            <a:r>
              <a:rPr lang="sk-SK" dirty="0" smtClean="0"/>
              <a:t>Podľa schopností jednotlivých členov tímu</a:t>
            </a:r>
          </a:p>
          <a:p>
            <a:pPr lvl="1"/>
            <a:r>
              <a:rPr lang="sk-SK" dirty="0" smtClean="0"/>
              <a:t>Podľa vyťaženosti jednotlivých členov tímu</a:t>
            </a:r>
          </a:p>
          <a:p>
            <a:r>
              <a:rPr lang="sk-SK" dirty="0" smtClean="0"/>
              <a:t>Odhadovanie času úlohy</a:t>
            </a:r>
            <a:r>
              <a:rPr lang="en-US" dirty="0" smtClean="0"/>
              <a:t> (Planning poker)</a:t>
            </a:r>
            <a:endParaRPr lang="sk-SK" dirty="0" smtClean="0"/>
          </a:p>
          <a:p>
            <a:r>
              <a:rPr lang="sk-SK" dirty="0" smtClean="0"/>
              <a:t>Zaznamenanie úloh v zápisnici a v nástroji </a:t>
            </a:r>
            <a:r>
              <a:rPr lang="sk-SK" dirty="0" err="1" smtClean="0"/>
              <a:t>Redmine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err="1" smtClean="0"/>
              <a:t>Vedenie</a:t>
            </a:r>
            <a:r>
              <a:rPr lang="en-US" sz="4400" dirty="0" smtClean="0"/>
              <a:t> t</a:t>
            </a:r>
            <a:r>
              <a:rPr lang="sk-SK" sz="4400" dirty="0" err="1" smtClean="0"/>
              <a:t>ímu</a:t>
            </a:r>
            <a:endParaRPr lang="sk-SK" sz="4400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k-SK" smtClean="0"/>
              <a:t>Prehľad o projekte</a:t>
            </a:r>
            <a:endParaRPr lang="en-US" smtClean="0"/>
          </a:p>
          <a:p>
            <a:pPr eaLnBrk="1" hangingPunct="1"/>
            <a:r>
              <a:rPr lang="sk-SK" smtClean="0"/>
              <a:t>Motivácia členov</a:t>
            </a:r>
          </a:p>
          <a:p>
            <a:pPr eaLnBrk="1" hangingPunct="1"/>
            <a:r>
              <a:rPr lang="sk-SK" smtClean="0"/>
              <a:t>Častá komunikácia s členmi</a:t>
            </a:r>
          </a:p>
          <a:p>
            <a:pPr eaLnBrk="1" hangingPunct="1"/>
            <a:r>
              <a:rPr lang="sk-SK" smtClean="0"/>
              <a:t>Riešenie problémov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/>
              <a:t>Zaznamenávanie úloh v </a:t>
            </a:r>
            <a:r>
              <a:rPr lang="sk-SK" sz="3200" dirty="0" err="1"/>
              <a:t>Redmine</a:t>
            </a:r>
            <a:endParaRPr lang="sk-SK" sz="3200" dirty="0"/>
          </a:p>
        </p:txBody>
      </p:sp>
      <p:sp>
        <p:nvSpPr>
          <p:cNvPr id="2765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>
                <a:hlinkClick r:id="rId2"/>
              </a:rPr>
              <a:t>https://redmine.fiit.stuba.sk/projects/connectionkin</a:t>
            </a:r>
            <a:endParaRPr lang="sk-SK" smtClean="0"/>
          </a:p>
        </p:txBody>
      </p:sp>
      <p:pic>
        <p:nvPicPr>
          <p:cNvPr id="27652" name="Obrázok 4" descr="taskRedm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420938"/>
            <a:ext cx="85693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6334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/>
              <a:t>Kontrola plánov- </a:t>
            </a:r>
            <a:r>
              <a:rPr lang="sk-SK" sz="3200" dirty="0" err="1"/>
              <a:t>Gantt</a:t>
            </a:r>
            <a:endParaRPr lang="sk-SK" sz="3200" dirty="0"/>
          </a:p>
        </p:txBody>
      </p:sp>
      <p:pic>
        <p:nvPicPr>
          <p:cNvPr id="5" name="Obrázok 5" descr="gant_part1_vol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836712"/>
            <a:ext cx="7467600" cy="4279941"/>
          </a:xfrm>
          <a:effectLst>
            <a:softEdge rad="112500"/>
          </a:effectLst>
        </p:spPr>
      </p:pic>
      <p:pic>
        <p:nvPicPr>
          <p:cNvPr id="6" name="Obrázok 6" descr="gant_part2.png"/>
          <p:cNvPicPr>
            <a:picLocks noChangeAspect="1"/>
          </p:cNvPicPr>
          <p:nvPr/>
        </p:nvPicPr>
        <p:blipFill>
          <a:blip r:embed="rId3" cstate="print"/>
          <a:srcRect b="19873"/>
          <a:stretch>
            <a:fillRect/>
          </a:stretch>
        </p:blipFill>
        <p:spPr>
          <a:xfrm>
            <a:off x="166830" y="4221088"/>
            <a:ext cx="5257801" cy="24457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8509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/>
              <a:t>Kontrola plánov- Porovnanie odhadnutého a stráveného  času </a:t>
            </a:r>
          </a:p>
        </p:txBody>
      </p:sp>
      <p:graphicFrame>
        <p:nvGraphicFramePr>
          <p:cNvPr id="7" name="Chart 2"/>
          <p:cNvGraphicFramePr>
            <a:graphicFrameLocks noGrp="1"/>
          </p:cNvGraphicFramePr>
          <p:nvPr>
            <p:ph sz="quarter" idx="1"/>
          </p:nvPr>
        </p:nvGraphicFramePr>
        <p:xfrm>
          <a:off x="0" y="1340768"/>
          <a:ext cx="6809184" cy="398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3"/>
          <p:cNvGraphicFramePr>
            <a:graphicFrameLocks/>
          </p:cNvGraphicFramePr>
          <p:nvPr/>
        </p:nvGraphicFramePr>
        <p:xfrm>
          <a:off x="4355976" y="1556792"/>
          <a:ext cx="4229100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15"/>
          <p:cNvGraphicFramePr/>
          <p:nvPr/>
        </p:nvGraphicFramePr>
        <p:xfrm>
          <a:off x="1763688" y="4373946"/>
          <a:ext cx="5486400" cy="248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dirty="0"/>
              <a:t>Manažment </a:t>
            </a:r>
            <a:r>
              <a:rPr lang="sk-SK" sz="4400" dirty="0" smtClean="0"/>
              <a:t>Monitorovania</a:t>
            </a:r>
            <a:endParaRPr lang="sk-SK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sk-SK" dirty="0" smtClean="0"/>
              <a:t> Monitorovanie </a:t>
            </a:r>
            <a:r>
              <a:rPr lang="sk-SK" dirty="0" smtClean="0"/>
              <a:t>postupu prác</a:t>
            </a:r>
          </a:p>
          <a:p>
            <a:pPr marL="0" indent="0">
              <a:defRPr/>
            </a:pPr>
            <a:r>
              <a:rPr lang="sk-SK" dirty="0" smtClean="0"/>
              <a:t> Šprint </a:t>
            </a:r>
            <a:r>
              <a:rPr lang="sk-SK" dirty="0" err="1" smtClean="0"/>
              <a:t>review</a:t>
            </a:r>
            <a:endParaRPr lang="sk-SK" dirty="0" smtClean="0"/>
          </a:p>
          <a:p>
            <a:pPr marL="0" indent="0">
              <a:defRPr/>
            </a:pPr>
            <a:r>
              <a:rPr lang="sk-SK" dirty="0" smtClean="0"/>
              <a:t> </a:t>
            </a:r>
            <a:r>
              <a:rPr lang="sk-SK" dirty="0" err="1" smtClean="0"/>
              <a:t>Maven</a:t>
            </a:r>
            <a:endParaRPr lang="sk-SK" dirty="0" smtClean="0"/>
          </a:p>
          <a:p>
            <a:pPr marL="0" indent="0">
              <a:defRPr/>
            </a:pPr>
            <a:r>
              <a:rPr lang="sk-SK" dirty="0" smtClean="0"/>
              <a:t> </a:t>
            </a:r>
            <a:r>
              <a:rPr lang="sk-SK" dirty="0" err="1" smtClean="0"/>
              <a:t>Cobertura</a:t>
            </a:r>
            <a:endParaRPr lang="sk-SK" sz="29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/>
              <a:t>Monitorovanie</a:t>
            </a:r>
            <a:r>
              <a:rPr lang="en-US" sz="3200" dirty="0"/>
              <a:t> </a:t>
            </a:r>
            <a:r>
              <a:rPr lang="en-US" sz="3200" dirty="0" err="1"/>
              <a:t>postupu</a:t>
            </a:r>
            <a:r>
              <a:rPr lang="en-US" sz="3200" dirty="0"/>
              <a:t> </a:t>
            </a:r>
            <a:r>
              <a:rPr lang="en-US" sz="3200" dirty="0" err="1"/>
              <a:t>prác</a:t>
            </a:r>
            <a:endParaRPr lang="sk-SK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Redmine</a:t>
            </a:r>
            <a:endParaRPr lang="en-US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err="1"/>
              <a:t>Vykazovanie</a:t>
            </a:r>
            <a:r>
              <a:rPr lang="en-US" dirty="0"/>
              <a:t> </a:t>
            </a:r>
            <a:r>
              <a:rPr lang="en-US" dirty="0" err="1"/>
              <a:t>práce</a:t>
            </a:r>
            <a:endParaRPr lang="en-US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úloh</a:t>
            </a:r>
            <a:endParaRPr lang="en-US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err="1"/>
              <a:t>Zatváranie</a:t>
            </a:r>
            <a:r>
              <a:rPr lang="en-US" dirty="0"/>
              <a:t> </a:t>
            </a:r>
            <a:r>
              <a:rPr lang="en-US" dirty="0" err="1"/>
              <a:t>úloh</a:t>
            </a:r>
            <a:endParaRPr lang="en-US" dirty="0"/>
          </a:p>
          <a:p>
            <a:pPr lvl="1">
              <a:buFont typeface="Arial" pitchFamily="34" charset="0"/>
              <a:buChar char="•"/>
              <a:defRPr/>
            </a:pPr>
            <a:r>
              <a:rPr lang="hr-HR" dirty="0"/>
              <a:t>Š</a:t>
            </a:r>
            <a:r>
              <a:rPr lang="en-US" dirty="0"/>
              <a:t>print review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sz="29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k-SK" sz="3200" dirty="0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0" y="3213100"/>
            <a:ext cx="5732463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/>
              <a:t>Šprint</a:t>
            </a:r>
            <a:r>
              <a:rPr lang="en-US" sz="3200" dirty="0"/>
              <a:t> review</a:t>
            </a:r>
            <a:endParaRPr lang="sk-SK" sz="3200" dirty="0"/>
          </a:p>
        </p:txBody>
      </p:sp>
      <p:pic>
        <p:nvPicPr>
          <p:cNvPr id="32771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68500"/>
            <a:ext cx="7467600" cy="4137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/>
              <a:t>Monitorovanie</a:t>
            </a:r>
            <a:r>
              <a:rPr lang="en-US" sz="3200" dirty="0"/>
              <a:t> </a:t>
            </a:r>
            <a:r>
              <a:rPr lang="en-US" sz="3200" dirty="0" err="1"/>
              <a:t>projektu</a:t>
            </a:r>
            <a:endParaRPr lang="sk-SK" sz="3200" dirty="0"/>
          </a:p>
        </p:txBody>
      </p:sp>
      <p:sp>
        <p:nvSpPr>
          <p:cNvPr id="3379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konzistentnosť aktuálnej verzie aplikácie</a:t>
            </a:r>
          </a:p>
          <a:p>
            <a:r>
              <a:rPr lang="en-US" smtClean="0"/>
              <a:t>manažment závislostí softvéru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Maven</a:t>
            </a:r>
          </a:p>
          <a:p>
            <a:r>
              <a:rPr lang="en-US" smtClean="0"/>
              <a:t>plugin na monitorovanie pokrytia kódu testami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Cobertura</a:t>
            </a:r>
          </a:p>
          <a:p>
            <a:endParaRPr lang="sk-SK" smtClean="0"/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810000"/>
            <a:ext cx="5834063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dirty="0"/>
              <a:t>Manažment kvality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sk-SK" dirty="0" smtClean="0"/>
              <a:t> Konvencie </a:t>
            </a:r>
            <a:r>
              <a:rPr lang="sk-SK" dirty="0" smtClean="0"/>
              <a:t>písania zdrojového kódu</a:t>
            </a:r>
          </a:p>
          <a:p>
            <a:pPr marL="0" indent="0">
              <a:defRPr/>
            </a:pPr>
            <a:r>
              <a:rPr lang="sk-SK" dirty="0" smtClean="0"/>
              <a:t> Testy </a:t>
            </a:r>
            <a:r>
              <a:rPr lang="sk-SK" dirty="0" smtClean="0"/>
              <a:t>a ich pokrytie</a:t>
            </a:r>
          </a:p>
          <a:p>
            <a:pPr marL="0" indent="0">
              <a:defRPr/>
            </a:pPr>
            <a:r>
              <a:rPr lang="sk-SK" dirty="0" smtClean="0"/>
              <a:t> Analýza </a:t>
            </a:r>
            <a:r>
              <a:rPr lang="sk-SK" dirty="0" smtClean="0"/>
              <a:t>zdrojového kódu</a:t>
            </a:r>
            <a:endParaRPr lang="sk-SK" sz="29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/>
              <a:t>Konvencie zdrojového kódu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sk-SK" dirty="0" smtClean="0"/>
              <a:t> Prečo</a:t>
            </a:r>
            <a:r>
              <a:rPr lang="sk-SK" dirty="0" smtClean="0"/>
              <a:t>?</a:t>
            </a:r>
            <a:endParaRPr lang="sk-SK" dirty="0" smtClean="0"/>
          </a:p>
          <a:p>
            <a:pPr marL="366713" lvl="1" indent="0">
              <a:defRPr/>
            </a:pPr>
            <a:r>
              <a:rPr lang="sk-SK" dirty="0" smtClean="0"/>
              <a:t> Jednotnosť</a:t>
            </a:r>
            <a:endParaRPr lang="sk-SK" dirty="0" smtClean="0"/>
          </a:p>
          <a:p>
            <a:pPr marL="366713" lvl="1" indent="0">
              <a:defRPr/>
            </a:pPr>
            <a:r>
              <a:rPr lang="sk-SK" dirty="0" smtClean="0"/>
              <a:t> Čitateľnosť</a:t>
            </a:r>
            <a:endParaRPr lang="sk-SK" dirty="0" smtClean="0"/>
          </a:p>
          <a:p>
            <a:pPr marL="366713" lvl="1" indent="0">
              <a:defRPr/>
            </a:pPr>
            <a:r>
              <a:rPr lang="sk-SK" dirty="0" smtClean="0"/>
              <a:t> Pochopiteľnosť</a:t>
            </a:r>
            <a:endParaRPr lang="sk-SK" dirty="0" smtClean="0"/>
          </a:p>
          <a:p>
            <a:pPr marL="366713" lvl="1" indent="0">
              <a:defRPr/>
            </a:pPr>
            <a:r>
              <a:rPr lang="sk-SK" dirty="0" smtClean="0"/>
              <a:t> </a:t>
            </a:r>
            <a:r>
              <a:rPr lang="sk-SK" dirty="0" err="1" smtClean="0"/>
              <a:t>Formátovač</a:t>
            </a:r>
            <a:r>
              <a:rPr lang="sk-SK" dirty="0" smtClean="0"/>
              <a:t> </a:t>
            </a:r>
            <a:r>
              <a:rPr lang="sk-SK" dirty="0" smtClean="0"/>
              <a:t>v </a:t>
            </a:r>
            <a:r>
              <a:rPr lang="sk-SK" dirty="0" err="1" smtClean="0"/>
              <a:t>Eclipse</a:t>
            </a:r>
            <a:endParaRPr lang="sk-SK" dirty="0" smtClean="0"/>
          </a:p>
          <a:p>
            <a:pPr marL="366713" lvl="1" indent="0">
              <a:defRPr/>
            </a:pPr>
            <a:endParaRPr lang="sk-SK" dirty="0"/>
          </a:p>
          <a:p>
            <a:pPr marL="0" lvl="1" indent="0">
              <a:buFont typeface="Wingdings 2" pitchFamily="18" charset="2"/>
              <a:buNone/>
              <a:defRPr/>
            </a:pPr>
            <a:endParaRPr lang="sk-SK" sz="2400" dirty="0" smtClean="0"/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sz="29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k-SK" sz="3200" dirty="0"/>
          </a:p>
        </p:txBody>
      </p:sp>
      <p:pic>
        <p:nvPicPr>
          <p:cNvPr id="35844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1438" y="1412875"/>
            <a:ext cx="3600450" cy="2592388"/>
          </a:xfrm>
          <a:prstGeom prst="rect">
            <a:avLst/>
          </a:prstGeom>
          <a:noFill/>
          <a:ln w="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35845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525838"/>
            <a:ext cx="3532188" cy="3332162"/>
          </a:xfrm>
          <a:prstGeom prst="rect">
            <a:avLst/>
          </a:prstGeom>
          <a:noFill/>
          <a:ln w="0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/>
              <a:t>Testy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sk-SK" dirty="0" smtClean="0"/>
              <a:t> Ako </a:t>
            </a:r>
            <a:r>
              <a:rPr lang="sk-SK" dirty="0" smtClean="0"/>
              <a:t>testujeme</a:t>
            </a:r>
          </a:p>
          <a:p>
            <a:pPr marL="366713" lvl="1" indent="0">
              <a:defRPr/>
            </a:pPr>
            <a:r>
              <a:rPr lang="sk-SK" dirty="0" smtClean="0"/>
              <a:t> </a:t>
            </a:r>
            <a:r>
              <a:rPr lang="sk-SK" dirty="0" err="1" smtClean="0"/>
              <a:t>JUnit</a:t>
            </a:r>
            <a:endParaRPr lang="sk-SK" dirty="0" smtClean="0"/>
          </a:p>
          <a:p>
            <a:pPr marL="366713" lvl="1" indent="0">
              <a:defRPr/>
            </a:pPr>
            <a:r>
              <a:rPr lang="sk-SK" dirty="0" smtClean="0"/>
              <a:t> Nie </a:t>
            </a:r>
            <a:r>
              <a:rPr lang="sk-SK" dirty="0" smtClean="0"/>
              <a:t>len </a:t>
            </a:r>
            <a:r>
              <a:rPr lang="sk-SK" dirty="0" err="1" smtClean="0"/>
              <a:t>jednotko</a:t>
            </a:r>
            <a:r>
              <a:rPr lang="en-US" dirty="0" smtClean="0"/>
              <a:t>v</a:t>
            </a:r>
            <a:r>
              <a:rPr lang="sk-SK" dirty="0" smtClean="0"/>
              <a:t>é testy</a:t>
            </a:r>
          </a:p>
          <a:p>
            <a:pPr marL="0" indent="0">
              <a:defRPr/>
            </a:pPr>
            <a:r>
              <a:rPr lang="sk-SK" dirty="0" smtClean="0"/>
              <a:t> Čo </a:t>
            </a:r>
            <a:r>
              <a:rPr lang="sk-SK" dirty="0" smtClean="0"/>
              <a:t>testujeme</a:t>
            </a:r>
          </a:p>
          <a:p>
            <a:pPr marL="366713" lvl="1" indent="0">
              <a:defRPr/>
            </a:pPr>
            <a:r>
              <a:rPr lang="sk-SK" dirty="0" smtClean="0"/>
              <a:t> Všetko </a:t>
            </a:r>
            <a:r>
              <a:rPr lang="sk-SK" dirty="0" smtClean="0"/>
              <a:t>okrem grafického rozhrania</a:t>
            </a:r>
          </a:p>
          <a:p>
            <a:pPr marL="366713" lvl="1" indent="0">
              <a:defRPr/>
            </a:pPr>
            <a:r>
              <a:rPr lang="sk-SK" dirty="0" smtClean="0"/>
              <a:t> Napríklad </a:t>
            </a:r>
            <a:r>
              <a:rPr lang="sk-SK" dirty="0" smtClean="0"/>
              <a:t>aj sieťovú komunikáciu</a:t>
            </a:r>
          </a:p>
          <a:p>
            <a:pPr marL="0" indent="0">
              <a:defRPr/>
            </a:pPr>
            <a:r>
              <a:rPr lang="sk-SK" dirty="0" smtClean="0"/>
              <a:t> Pokrytie </a:t>
            </a:r>
            <a:r>
              <a:rPr lang="sk-SK" dirty="0" smtClean="0"/>
              <a:t>testami – </a:t>
            </a:r>
            <a:r>
              <a:rPr lang="sk-SK" dirty="0" err="1" smtClean="0"/>
              <a:t>plug-in</a:t>
            </a:r>
            <a:r>
              <a:rPr lang="sk-SK" dirty="0" smtClean="0"/>
              <a:t> </a:t>
            </a:r>
            <a:r>
              <a:rPr lang="sk-SK" dirty="0" err="1" smtClean="0"/>
              <a:t>Cobertura</a:t>
            </a:r>
            <a:endParaRPr lang="sk-SK" dirty="0" smtClean="0"/>
          </a:p>
          <a:p>
            <a:pPr marL="0" indent="0">
              <a:defRPr/>
            </a:pPr>
            <a:r>
              <a:rPr lang="sk-SK" dirty="0" smtClean="0"/>
              <a:t> Zmeny </a:t>
            </a:r>
            <a:r>
              <a:rPr lang="sk-SK" dirty="0" smtClean="0"/>
              <a:t>oproti metodike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sz="29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err="1"/>
              <a:t>Mana</a:t>
            </a:r>
            <a:r>
              <a:rPr lang="sk-SK" sz="4400" dirty="0" err="1"/>
              <a:t>žment</a:t>
            </a:r>
            <a:r>
              <a:rPr lang="sk-SK" sz="4400" dirty="0"/>
              <a:t> komunikácie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k-SK" dirty="0" smtClean="0"/>
              <a:t>Identifikácia </a:t>
            </a:r>
            <a:r>
              <a:rPr lang="sk-SK" dirty="0"/>
              <a:t>potrieb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s</a:t>
            </a:r>
            <a:r>
              <a:rPr lang="sk-SK" dirty="0"/>
              <a:t>chôdze</a:t>
            </a:r>
            <a:endParaRPr lang="en-US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dirty="0"/>
              <a:t>interná </a:t>
            </a:r>
            <a:r>
              <a:rPr lang="sk-SK" dirty="0" err="1"/>
              <a:t>wiki</a:t>
            </a:r>
            <a:endParaRPr lang="en-US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dirty="0"/>
              <a:t>súborový systém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email</a:t>
            </a:r>
            <a:endParaRPr lang="en-US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S</a:t>
            </a:r>
            <a:r>
              <a:rPr lang="sk-SK" dirty="0" err="1"/>
              <a:t>kype</a:t>
            </a:r>
            <a:r>
              <a:rPr lang="sk-SK" dirty="0"/>
              <a:t>, telefón</a:t>
            </a:r>
            <a:endParaRPr lang="en-US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dirty="0"/>
              <a:t>webová stránka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Obrázek 3"/>
          <p:cNvPicPr>
            <a:picLocks noChangeAspect="1"/>
          </p:cNvPicPr>
          <p:nvPr/>
        </p:nvPicPr>
        <p:blipFill>
          <a:blip r:embed="rId2"/>
          <a:srcRect l="20180" r="105"/>
          <a:stretch>
            <a:fillRect/>
          </a:stretch>
        </p:blipFill>
        <p:spPr bwMode="auto">
          <a:xfrm>
            <a:off x="468313" y="476250"/>
            <a:ext cx="770096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 err="1"/>
              <a:t>Pmd</a:t>
            </a:r>
            <a:endParaRPr lang="sk-SK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US" dirty="0" smtClean="0"/>
              <a:t> </a:t>
            </a:r>
            <a:r>
              <a:rPr lang="sk-SK" dirty="0" err="1" smtClean="0"/>
              <a:t>Plug-in</a:t>
            </a:r>
            <a:r>
              <a:rPr lang="sk-SK" dirty="0" smtClean="0"/>
              <a:t> </a:t>
            </a:r>
            <a:r>
              <a:rPr lang="sk-SK" dirty="0" smtClean="0"/>
              <a:t>do systému </a:t>
            </a:r>
            <a:r>
              <a:rPr lang="sk-SK" dirty="0" err="1" smtClean="0"/>
              <a:t>Maven</a:t>
            </a:r>
            <a:endParaRPr lang="sk-SK" dirty="0" smtClean="0"/>
          </a:p>
          <a:p>
            <a:pPr marL="0" indent="0">
              <a:defRPr/>
            </a:pPr>
            <a:r>
              <a:rPr lang="en-US" dirty="0" smtClean="0"/>
              <a:t> </a:t>
            </a:r>
            <a:r>
              <a:rPr lang="sk-SK" dirty="0" smtClean="0"/>
              <a:t>Analýza </a:t>
            </a:r>
            <a:r>
              <a:rPr lang="sk-SK" dirty="0" smtClean="0"/>
              <a:t>kódu</a:t>
            </a:r>
          </a:p>
          <a:p>
            <a:pPr marL="366713" lvl="1" indent="0">
              <a:defRPr/>
            </a:pPr>
            <a:r>
              <a:rPr lang="en-US" dirty="0" smtClean="0"/>
              <a:t> m</a:t>
            </a:r>
            <a:r>
              <a:rPr lang="sk-SK" dirty="0" err="1" smtClean="0"/>
              <a:t>ožné</a:t>
            </a:r>
            <a:r>
              <a:rPr lang="sk-SK" dirty="0" smtClean="0"/>
              <a:t> </a:t>
            </a:r>
            <a:r>
              <a:rPr lang="en-US" dirty="0" err="1" smtClean="0"/>
              <a:t>chyby</a:t>
            </a:r>
            <a:endParaRPr lang="sk-SK" dirty="0" smtClean="0"/>
          </a:p>
          <a:p>
            <a:pPr marL="366713" lvl="1" indent="0">
              <a:defRPr/>
            </a:pPr>
            <a:r>
              <a:rPr lang="en-US" dirty="0" smtClean="0"/>
              <a:t> c</a:t>
            </a:r>
            <a:r>
              <a:rPr lang="sk-SK" dirty="0" err="1" smtClean="0"/>
              <a:t>opy-paste</a:t>
            </a:r>
            <a:endParaRPr lang="sk-SK" dirty="0" smtClean="0"/>
          </a:p>
          <a:p>
            <a:pPr marL="366713" lvl="1" indent="0">
              <a:defRPr/>
            </a:pPr>
            <a:r>
              <a:rPr lang="en-US" dirty="0" smtClean="0"/>
              <a:t> m</a:t>
            </a:r>
            <a:r>
              <a:rPr lang="sk-SK" dirty="0" err="1" smtClean="0"/>
              <a:t>ŕtvy</a:t>
            </a:r>
            <a:r>
              <a:rPr lang="sk-SK" dirty="0" smtClean="0"/>
              <a:t> </a:t>
            </a:r>
            <a:r>
              <a:rPr lang="sk-SK" dirty="0" smtClean="0"/>
              <a:t>kód</a:t>
            </a:r>
            <a:endParaRPr lang="sk-SK" sz="29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dirty="0" smtClean="0"/>
              <a:t>Manažment Podpory vývoja</a:t>
            </a:r>
            <a:endParaRPr lang="sk-SK" sz="4400" dirty="0"/>
          </a:p>
        </p:txBody>
      </p:sp>
      <p:sp>
        <p:nvSpPr>
          <p:cNvPr id="399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k-SK" smtClean="0"/>
              <a:t>GIT – Matúš</a:t>
            </a:r>
          </a:p>
          <a:p>
            <a:pPr eaLnBrk="1" hangingPunct="1"/>
            <a:r>
              <a:rPr lang="sk-SK" smtClean="0"/>
              <a:t>Maven – Zuzka</a:t>
            </a:r>
          </a:p>
          <a:p>
            <a:pPr eaLnBrk="1" hangingPunct="1"/>
            <a:r>
              <a:rPr lang="sk-SK" smtClean="0"/>
              <a:t>Nightly builds - Juraj</a:t>
            </a:r>
          </a:p>
          <a:p>
            <a:pPr marL="365125" lvl="1" indent="0" eaLnBrk="1" hangingPunct="1">
              <a:buFont typeface="Wingdings 2" pitchFamily="18" charset="2"/>
              <a:buNone/>
            </a:pPr>
            <a:endParaRPr lang="sk-SK" sz="2900" smtClean="0"/>
          </a:p>
          <a:p>
            <a:pPr eaLnBrk="1" hangingPunct="1"/>
            <a:endParaRPr lang="sk-SK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38"/>
            <a:ext cx="77152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 smtClean="0"/>
              <a:t>Git – skutočne používaný</a:t>
            </a:r>
            <a:endParaRPr lang="sk-SK" sz="3200" dirty="0"/>
          </a:p>
        </p:txBody>
      </p:sp>
      <p:pic>
        <p:nvPicPr>
          <p:cNvPr id="40963" name="Obrázek 5"/>
          <p:cNvPicPr>
            <a:picLocks noChangeAspect="1"/>
          </p:cNvPicPr>
          <p:nvPr/>
        </p:nvPicPr>
        <p:blipFill>
          <a:blip r:embed="rId2"/>
          <a:srcRect t="17563"/>
          <a:stretch>
            <a:fillRect/>
          </a:stretch>
        </p:blipFill>
        <p:spPr bwMode="auto">
          <a:xfrm>
            <a:off x="1116013" y="1409700"/>
            <a:ext cx="67691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7715250" cy="7207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 smtClean="0"/>
              <a:t>Git</a:t>
            </a:r>
            <a:endParaRPr lang="sk-SK" sz="3200" dirty="0"/>
          </a:p>
        </p:txBody>
      </p:sp>
      <p:sp>
        <p:nvSpPr>
          <p:cNvPr id="419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8788" y="1341438"/>
            <a:ext cx="7467600" cy="4873625"/>
          </a:xfrm>
        </p:spPr>
        <p:txBody>
          <a:bodyPr/>
          <a:lstStyle/>
          <a:p>
            <a:pPr eaLnBrk="1" hangingPunct="1"/>
            <a:r>
              <a:rPr lang="sk-SK" dirty="0" smtClean="0"/>
              <a:t>Denná aktivita</a:t>
            </a:r>
          </a:p>
          <a:p>
            <a:pPr eaLnBrk="1" hangingPunct="1"/>
            <a:r>
              <a:rPr lang="en-US" dirty="0" smtClean="0"/>
              <a:t>Nov</a:t>
            </a:r>
            <a:r>
              <a:rPr lang="sk-SK" dirty="0" smtClean="0"/>
              <a:t>á funkcionalita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sk-SK" dirty="0" smtClean="0"/>
              <a:t> nová vetva</a:t>
            </a:r>
            <a:endParaRPr lang="sk-SK" dirty="0" smtClean="0"/>
          </a:p>
          <a:p>
            <a:pPr eaLnBrk="1" hangingPunct="1"/>
            <a:r>
              <a:rPr lang="sk-SK" dirty="0" smtClean="0"/>
              <a:t>Každá vetva korektne pomenovaná</a:t>
            </a:r>
          </a:p>
          <a:p>
            <a:pPr eaLnBrk="1" hangingPunct="1"/>
            <a:r>
              <a:rPr lang="sk-SK" dirty="0" smtClean="0"/>
              <a:t>350 </a:t>
            </a:r>
            <a:r>
              <a:rPr lang="sk-SK" dirty="0" err="1" smtClean="0"/>
              <a:t>commit</a:t>
            </a:r>
            <a:r>
              <a:rPr lang="en-US" dirty="0" smtClean="0"/>
              <a:t>-</a:t>
            </a:r>
            <a:r>
              <a:rPr lang="sk-SK" dirty="0" err="1" smtClean="0"/>
              <a:t>ov</a:t>
            </a:r>
            <a:endParaRPr lang="sk-SK" dirty="0" smtClean="0"/>
          </a:p>
          <a:p>
            <a:pPr marL="365125" lvl="1" indent="0" eaLnBrk="1" hangingPunct="1">
              <a:buFont typeface="Wingdings 2" pitchFamily="18" charset="2"/>
              <a:buNone/>
            </a:pPr>
            <a:endParaRPr lang="sk-SK" sz="2900" dirty="0" smtClean="0"/>
          </a:p>
          <a:p>
            <a:pPr eaLnBrk="1" hangingPunct="1"/>
            <a:endParaRPr lang="sk-SK" sz="3200" dirty="0" smtClean="0"/>
          </a:p>
        </p:txBody>
      </p:sp>
      <p:pic>
        <p:nvPicPr>
          <p:cNvPr id="41988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57563"/>
            <a:ext cx="78486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7778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 err="1" smtClean="0"/>
              <a:t>Maven</a:t>
            </a:r>
            <a:endParaRPr lang="sk-SK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19625" cy="4873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k-SK" dirty="0"/>
              <a:t>Každá časť je modul </a:t>
            </a:r>
            <a:r>
              <a:rPr lang="sk-SK" dirty="0" err="1" smtClean="0"/>
              <a:t>maven</a:t>
            </a:r>
            <a:r>
              <a:rPr lang="en-US" dirty="0" smtClean="0"/>
              <a:t>-</a:t>
            </a:r>
            <a:r>
              <a:rPr lang="sk-SK" dirty="0" smtClean="0"/>
              <a:t>u</a:t>
            </a:r>
            <a:endParaRPr lang="sk-SK" dirty="0" smtClean="0"/>
          </a:p>
          <a:p>
            <a:pPr>
              <a:defRPr/>
            </a:pPr>
            <a:r>
              <a:rPr lang="sk-SK" dirty="0" smtClean="0"/>
              <a:t>Jeden rodič</a:t>
            </a:r>
          </a:p>
          <a:p>
            <a:pPr>
              <a:defRPr/>
            </a:pPr>
            <a:r>
              <a:rPr lang="sk-SK" dirty="0" smtClean="0"/>
              <a:t>Rôzne verzie Javy podľa potreby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sk-SK" sz="29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k-SK" sz="3200" dirty="0"/>
          </a:p>
        </p:txBody>
      </p:sp>
      <p:pic>
        <p:nvPicPr>
          <p:cNvPr id="43012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28" y="1484313"/>
            <a:ext cx="3421062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Nightly builds</a:t>
            </a:r>
            <a:endParaRPr lang="sk-SK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19625" cy="4873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k-SK" dirty="0" smtClean="0"/>
              <a:t>Automatizované spúšťanie</a:t>
            </a:r>
            <a:endParaRPr lang="en-US" dirty="0" smtClean="0"/>
          </a:p>
          <a:p>
            <a:pPr>
              <a:defRPr/>
            </a:pPr>
            <a:r>
              <a:rPr lang="sk-SK" dirty="0" smtClean="0"/>
              <a:t>Výsledok na mail</a:t>
            </a:r>
            <a:endParaRPr lang="en-US" dirty="0" smtClean="0"/>
          </a:p>
          <a:p>
            <a:pPr>
              <a:defRPr/>
            </a:pPr>
            <a:r>
              <a:rPr lang="sk-SK" dirty="0" smtClean="0"/>
              <a:t>Export výsledku na server</a:t>
            </a:r>
          </a:p>
          <a:p>
            <a:pPr marL="0" indent="0">
              <a:buFont typeface="Wingdings" pitchFamily="2" charset="2"/>
              <a:buNone/>
              <a:defRPr/>
            </a:pPr>
            <a:endParaRPr lang="sk-SK" sz="29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k-SK" sz="3200" dirty="0"/>
          </a:p>
        </p:txBody>
      </p:sp>
      <p:pic>
        <p:nvPicPr>
          <p:cNvPr id="44036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429000"/>
            <a:ext cx="48609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Nightly builds email</a:t>
            </a:r>
            <a:endParaRPr lang="sk-SK" sz="3200" dirty="0"/>
          </a:p>
        </p:txBody>
      </p:sp>
      <p:pic>
        <p:nvPicPr>
          <p:cNvPr id="45059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547813"/>
            <a:ext cx="6769100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 smtClean="0"/>
              <a:t>Orientačný plný výpis</a:t>
            </a:r>
            <a:endParaRPr lang="sk-SK" sz="3200" dirty="0"/>
          </a:p>
        </p:txBody>
      </p:sp>
      <p:pic>
        <p:nvPicPr>
          <p:cNvPr id="46083" name="Obrázek 3"/>
          <p:cNvPicPr>
            <a:picLocks noChangeAspect="1"/>
          </p:cNvPicPr>
          <p:nvPr/>
        </p:nvPicPr>
        <p:blipFill>
          <a:blip r:embed="rId2"/>
          <a:srcRect r="17545" b="12961"/>
          <a:stretch>
            <a:fillRect/>
          </a:stretch>
        </p:blipFill>
        <p:spPr bwMode="auto">
          <a:xfrm>
            <a:off x="539750" y="1341438"/>
            <a:ext cx="79930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dirty="0" smtClean="0"/>
              <a:t>Manažment Dokumentácie</a:t>
            </a:r>
            <a:endParaRPr lang="sk-SK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k-SK" dirty="0" smtClean="0"/>
              <a:t>Úlohy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dirty="0" smtClean="0"/>
              <a:t>Jednorazové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sk-SK" sz="2000" dirty="0" smtClean="0"/>
              <a:t> Definovanie </a:t>
            </a:r>
            <a:r>
              <a:rPr lang="sk-SK" sz="2000" dirty="0" smtClean="0"/>
              <a:t>zodpovedností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sk-SK" sz="2000" dirty="0" smtClean="0"/>
              <a:t> Vytvorenie </a:t>
            </a:r>
            <a:r>
              <a:rPr lang="sk-SK" sz="2000" dirty="0" smtClean="0"/>
              <a:t>šablón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sk-SK" sz="2000" dirty="0" smtClean="0"/>
              <a:t> Vytvorenie </a:t>
            </a:r>
            <a:r>
              <a:rPr lang="sk-SK" sz="2000" dirty="0" smtClean="0"/>
              <a:t>metodiky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dirty="0" smtClean="0"/>
              <a:t>Priebežné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sk-SK" sz="2000" dirty="0" smtClean="0"/>
              <a:t> Integrácia </a:t>
            </a:r>
            <a:r>
              <a:rPr lang="sk-SK" sz="2000" dirty="0" smtClean="0"/>
              <a:t>a úprava dokumentácií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sk-SK" sz="2000" dirty="0" smtClean="0"/>
              <a:t> Revízie</a:t>
            </a:r>
            <a:endParaRPr lang="sk-SK" sz="2000" dirty="0" smtClean="0"/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sk-SK" sz="2000" dirty="0" smtClean="0"/>
              <a:t> Zapracovanie </a:t>
            </a:r>
            <a:r>
              <a:rPr lang="sk-SK" sz="2000" dirty="0" smtClean="0"/>
              <a:t>pripomienok 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sz="29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/>
              <a:t>Schôdze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k-SK" dirty="0"/>
              <a:t>2x do týždňa (formálna, neformálna)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k-SK" dirty="0"/>
              <a:t>body na schôdzu na internej </a:t>
            </a:r>
            <a:r>
              <a:rPr lang="sk-SK" dirty="0" err="1"/>
              <a:t>wiki</a:t>
            </a:r>
            <a:endParaRPr lang="sk-SK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k-SK" dirty="0" smtClean="0"/>
              <a:t>S</a:t>
            </a:r>
            <a:r>
              <a:rPr lang="en-US" dirty="0" err="1" smtClean="0"/>
              <a:t>crum</a:t>
            </a:r>
            <a:r>
              <a:rPr lang="en-US" dirty="0" smtClean="0"/>
              <a:t> meeting</a:t>
            </a:r>
            <a:endParaRPr lang="sk-SK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k-SK" dirty="0"/>
              <a:t>usmernenie vedenia schôdzí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 smtClean="0"/>
              <a:t>Definovanie</a:t>
            </a:r>
            <a:r>
              <a:rPr lang="sk-SK" sz="4400" dirty="0" smtClean="0"/>
              <a:t> </a:t>
            </a:r>
            <a:r>
              <a:rPr lang="sk-SK" sz="3200" dirty="0" smtClean="0"/>
              <a:t>Zodpovedností</a:t>
            </a:r>
            <a:endParaRPr lang="sk-SK" sz="3200" dirty="0"/>
          </a:p>
        </p:txBody>
      </p:sp>
      <p:sp>
        <p:nvSpPr>
          <p:cNvPr id="4813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k-SK" dirty="0" smtClean="0"/>
              <a:t>Zodpovednosť </a:t>
            </a:r>
            <a:r>
              <a:rPr lang="sk-SK" dirty="0" smtClean="0"/>
              <a:t>za svoju časť</a:t>
            </a:r>
            <a:endParaRPr lang="sk-SK" sz="3200" dirty="0" smtClean="0"/>
          </a:p>
          <a:p>
            <a:pPr lvl="1" eaLnBrk="1" hangingPunct="1"/>
            <a:r>
              <a:rPr lang="sk-SK" dirty="0" smtClean="0"/>
              <a:t>Dodaná včas</a:t>
            </a:r>
          </a:p>
          <a:p>
            <a:pPr lvl="2" eaLnBrk="1" hangingPunct="1"/>
            <a:r>
              <a:rPr lang="sk-SK" sz="2000" dirty="0" smtClean="0"/>
              <a:t> Priamo </a:t>
            </a:r>
            <a:r>
              <a:rPr lang="sk-SK" sz="2000" dirty="0" err="1" smtClean="0"/>
              <a:t>manaž</a:t>
            </a:r>
            <a:r>
              <a:rPr lang="sk-SK" sz="2000" dirty="0" smtClean="0"/>
              <a:t>. dokumentácie</a:t>
            </a:r>
          </a:p>
          <a:p>
            <a:pPr lvl="2" eaLnBrk="1" hangingPunct="1"/>
            <a:r>
              <a:rPr lang="sk-SK" sz="2000" dirty="0" smtClean="0"/>
              <a:t> </a:t>
            </a:r>
            <a:r>
              <a:rPr lang="sk-SK" sz="2000" dirty="0" err="1" smtClean="0"/>
              <a:t>Wiki</a:t>
            </a:r>
            <a:endParaRPr lang="sk-SK" sz="2000" dirty="0" smtClean="0"/>
          </a:p>
          <a:p>
            <a:pPr lvl="2" eaLnBrk="1" hangingPunct="1"/>
            <a:r>
              <a:rPr lang="sk-SK" sz="2000" dirty="0" smtClean="0"/>
              <a:t> FTP</a:t>
            </a:r>
            <a:endParaRPr lang="sk-SK" sz="2000" dirty="0" smtClean="0"/>
          </a:p>
          <a:p>
            <a:pPr eaLnBrk="1" hangingPunct="1"/>
            <a:r>
              <a:rPr lang="sk-SK" dirty="0" smtClean="0"/>
              <a:t>Možnosť </a:t>
            </a:r>
            <a:r>
              <a:rPr lang="sk-SK" dirty="0" smtClean="0"/>
              <a:t>vrátiť dokumentáciu na opravu</a:t>
            </a:r>
          </a:p>
          <a:p>
            <a:pPr eaLnBrk="1" hangingPunct="1"/>
            <a:r>
              <a:rPr lang="sk-SK" dirty="0" smtClean="0"/>
              <a:t>Poučenie </a:t>
            </a:r>
            <a:r>
              <a:rPr lang="sk-SK" dirty="0" smtClean="0"/>
              <a:t>členov tímu o forme </a:t>
            </a:r>
            <a:r>
              <a:rPr lang="sk-SK" dirty="0" smtClean="0"/>
              <a:t>odovzdanej     dokumentácie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 smtClean="0"/>
              <a:t>Dokumentácie</a:t>
            </a:r>
            <a:endParaRPr lang="sk-SK" sz="3200" dirty="0"/>
          </a:p>
        </p:txBody>
      </p:sp>
      <p:sp>
        <p:nvSpPr>
          <p:cNvPr id="4915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k-SK" dirty="0" smtClean="0"/>
              <a:t>Vytvorenie šablón</a:t>
            </a:r>
          </a:p>
          <a:p>
            <a:pPr lvl="1" eaLnBrk="1" hangingPunct="1"/>
            <a:r>
              <a:rPr lang="sk-SK" dirty="0" smtClean="0"/>
              <a:t>Zápisnica</a:t>
            </a:r>
          </a:p>
          <a:p>
            <a:pPr lvl="1" eaLnBrk="1" hangingPunct="1"/>
            <a:r>
              <a:rPr lang="sk-SK" dirty="0" smtClean="0"/>
              <a:t>Dok. riadenia</a:t>
            </a:r>
          </a:p>
          <a:p>
            <a:pPr lvl="1" eaLnBrk="1" hangingPunct="1"/>
            <a:r>
              <a:rPr lang="sk-SK" dirty="0" smtClean="0"/>
              <a:t>Dok. k inžinierskemu dielu</a:t>
            </a:r>
          </a:p>
          <a:p>
            <a:pPr eaLnBrk="1" hangingPunct="1"/>
            <a:r>
              <a:rPr lang="sk-SK" dirty="0" smtClean="0"/>
              <a:t>Integrácia </a:t>
            </a:r>
          </a:p>
          <a:p>
            <a:pPr eaLnBrk="1" hangingPunct="1"/>
            <a:r>
              <a:rPr lang="sk-SK" dirty="0" smtClean="0"/>
              <a:t>Revízie </a:t>
            </a:r>
          </a:p>
          <a:p>
            <a:pPr eaLnBrk="1" hangingPunct="1"/>
            <a:r>
              <a:rPr lang="sk-SK" dirty="0" smtClean="0"/>
              <a:t>Zapracovanie pripomienok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 smtClean="0"/>
              <a:t>Revízie</a:t>
            </a:r>
            <a:endParaRPr lang="sk-SK" sz="3200" dirty="0"/>
          </a:p>
        </p:txBody>
      </p:sp>
      <p:pic>
        <p:nvPicPr>
          <p:cNvPr id="50179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0416" r="9134"/>
          <a:stretch>
            <a:fillRect/>
          </a:stretch>
        </p:blipFill>
        <p:spPr>
          <a:xfrm>
            <a:off x="900113" y="1484313"/>
            <a:ext cx="7127875" cy="474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 smtClean="0"/>
              <a:t>Metodika</a:t>
            </a:r>
            <a:endParaRPr lang="sk-SK" sz="3200" dirty="0"/>
          </a:p>
        </p:txBody>
      </p:sp>
      <p:sp>
        <p:nvSpPr>
          <p:cNvPr id="5120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k-SK" smtClean="0"/>
              <a:t>Komentovanie zdrojových kódov </a:t>
            </a:r>
          </a:p>
          <a:p>
            <a:pPr lvl="1" eaLnBrk="1" hangingPunct="1"/>
            <a:r>
              <a:rPr lang="sk-SK" smtClean="0"/>
              <a:t>Javadoc</a:t>
            </a:r>
          </a:p>
          <a:p>
            <a:pPr lvl="1" eaLnBrk="1" hangingPunct="1"/>
            <a:r>
              <a:rPr lang="sk-SK" smtClean="0"/>
              <a:t>Popis jednotlivých elementov</a:t>
            </a:r>
          </a:p>
          <a:p>
            <a:pPr lvl="1" eaLnBrk="1" hangingPunct="1"/>
            <a:endParaRPr lang="sk-SK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/>
              <a:t>Javadoc</a:t>
            </a:r>
            <a:r>
              <a:rPr lang="en-US" sz="3200" dirty="0" smtClean="0"/>
              <a:t> </a:t>
            </a:r>
            <a:r>
              <a:rPr lang="en-US" sz="3200" dirty="0" err="1" smtClean="0"/>
              <a:t>koment</a:t>
            </a:r>
            <a:r>
              <a:rPr lang="sk-SK" sz="3200" dirty="0" smtClean="0"/>
              <a:t>ár - ukážka</a:t>
            </a:r>
            <a:endParaRPr lang="sk-SK" sz="3200" dirty="0"/>
          </a:p>
        </p:txBody>
      </p:sp>
      <p:pic>
        <p:nvPicPr>
          <p:cNvPr id="52227" name="Zástupný symbol pro obsah 2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2350" y="1600200"/>
            <a:ext cx="6337300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349500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sk-SK" sz="4400" dirty="0" smtClean="0"/>
              <a:t>Ďakujeme za pozornosť</a:t>
            </a:r>
            <a:endParaRPr lang="sk-SK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/>
              <a:t>Interná </a:t>
            </a:r>
            <a:r>
              <a:rPr lang="sk-SK" sz="3200" dirty="0" err="1"/>
              <a:t>wiki</a:t>
            </a:r>
            <a:endParaRPr lang="sk-SK" sz="3200" dirty="0"/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k-SK" smtClean="0"/>
              <a:t>každý čleň má zriadený účet</a:t>
            </a:r>
            <a:endParaRPr lang="en-US" smtClean="0"/>
          </a:p>
          <a:p>
            <a:pPr eaLnBrk="1" hangingPunct="1"/>
            <a:r>
              <a:rPr lang="en-US" smtClean="0"/>
              <a:t>spolo</a:t>
            </a:r>
            <a:r>
              <a:rPr lang="sk-SK" smtClean="0"/>
              <a:t>čné zdieľanie informácií</a:t>
            </a:r>
          </a:p>
          <a:p>
            <a:pPr eaLnBrk="1" hangingPunct="1"/>
            <a:r>
              <a:rPr lang="en-US" smtClean="0"/>
              <a:t>t</a:t>
            </a:r>
            <a:r>
              <a:rPr lang="sk-SK" smtClean="0"/>
              <a:t>utoriály, prístupy,</a:t>
            </a:r>
            <a:r>
              <a:rPr lang="en-US" smtClean="0"/>
              <a:t> odkazy</a:t>
            </a:r>
            <a:endParaRPr lang="sk-SK" smtClean="0"/>
          </a:p>
          <a:p>
            <a:pPr eaLnBrk="1" hangingPunct="1"/>
            <a:endParaRPr lang="sk-SK" sz="3200" smtClean="0"/>
          </a:p>
        </p:txBody>
      </p:sp>
      <p:pic>
        <p:nvPicPr>
          <p:cNvPr id="12292" name="Picture 2" descr="X:\GTD\storage\scrn\2012-11-27_848.png"/>
          <p:cNvPicPr>
            <a:picLocks noChangeAspect="1" noChangeArrowheads="1"/>
          </p:cNvPicPr>
          <p:nvPr/>
        </p:nvPicPr>
        <p:blipFill>
          <a:blip r:embed="rId2"/>
          <a:srcRect b="27000"/>
          <a:stretch>
            <a:fillRect/>
          </a:stretch>
        </p:blipFill>
        <p:spPr bwMode="auto">
          <a:xfrm>
            <a:off x="515938" y="3068638"/>
            <a:ext cx="7345362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/>
              <a:t>Súborový server (FTP)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k-SK" smtClean="0"/>
              <a:t>p</a:t>
            </a:r>
            <a:r>
              <a:rPr lang="en-US" smtClean="0"/>
              <a:t>redt</a:t>
            </a:r>
            <a:r>
              <a:rPr lang="sk-SK" smtClean="0"/>
              <a:t>ým: v emailoch</a:t>
            </a:r>
          </a:p>
          <a:p>
            <a:pPr eaLnBrk="1" hangingPunct="1"/>
            <a:r>
              <a:rPr lang="sk-SK" smtClean="0"/>
              <a:t>teraz: na FTP, v emailoch iba odkaz</a:t>
            </a:r>
          </a:p>
          <a:p>
            <a:pPr eaLnBrk="1" hangingPunct="1"/>
            <a:endParaRPr lang="sk-SK" sz="3200" smtClean="0"/>
          </a:p>
        </p:txBody>
      </p:sp>
      <p:pic>
        <p:nvPicPr>
          <p:cNvPr id="13316" name="Picture 2" descr="X:\GTD\storage\scrn\2012-11-27_849.png"/>
          <p:cNvPicPr>
            <a:picLocks noChangeAspect="1" noChangeArrowheads="1"/>
          </p:cNvPicPr>
          <p:nvPr/>
        </p:nvPicPr>
        <p:blipFill>
          <a:blip r:embed="rId2"/>
          <a:srcRect l="1369" t="7394" r="41272" b="24026"/>
          <a:stretch>
            <a:fillRect/>
          </a:stretch>
        </p:blipFill>
        <p:spPr bwMode="auto">
          <a:xfrm>
            <a:off x="2514600" y="3124200"/>
            <a:ext cx="41608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/>
              <a:t>Iné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28775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Em</a:t>
            </a:r>
            <a:r>
              <a:rPr lang="sk-SK" smtClean="0"/>
              <a:t>ail</a:t>
            </a:r>
          </a:p>
          <a:p>
            <a:pPr lvl="1"/>
            <a:r>
              <a:rPr lang="sk-SK" smtClean="0">
                <a:latin typeface="Courier New" pitchFamily="49" charset="0"/>
                <a:cs typeface="Courier New" pitchFamily="49" charset="0"/>
              </a:rPr>
              <a:t>timak_tim11@googlegroups.com</a:t>
            </a:r>
            <a:r>
              <a:rPr lang="sk-SK" smtClean="0"/>
              <a:t> (znižuje riziko)</a:t>
            </a:r>
          </a:p>
          <a:p>
            <a:pPr lvl="1"/>
            <a:r>
              <a:rPr lang="sk-SK" smtClean="0"/>
              <a:t>usmerňovanie obsahu</a:t>
            </a:r>
          </a:p>
          <a:p>
            <a:pPr eaLnBrk="1" hangingPunct="1"/>
            <a:r>
              <a:rPr lang="sk-SK" smtClean="0"/>
              <a:t>Skype a telefón</a:t>
            </a:r>
          </a:p>
          <a:p>
            <a:pPr lvl="1" eaLnBrk="1" hangingPunct="1"/>
            <a:r>
              <a:rPr lang="sk-SK" smtClean="0"/>
              <a:t>každý ma kontakt</a:t>
            </a:r>
          </a:p>
          <a:p>
            <a:pPr lvl="1" eaLnBrk="1" hangingPunct="1"/>
            <a:r>
              <a:rPr lang="sk-SK" smtClean="0"/>
              <a:t>oba kanály sa využívajú</a:t>
            </a:r>
          </a:p>
          <a:p>
            <a:pPr eaLnBrk="1" hangingPunct="1"/>
            <a:r>
              <a:rPr lang="sk-SK" smtClean="0"/>
              <a:t>Oficiálna stránka</a:t>
            </a:r>
          </a:p>
          <a:p>
            <a:pPr lvl="1" eaLnBrk="1" hangingPunct="1"/>
            <a:r>
              <a:rPr lang="sk-SK" smtClean="0"/>
              <a:t>všeobecné informácie</a:t>
            </a:r>
          </a:p>
          <a:p>
            <a:pPr lvl="1" eaLnBrk="1" hangingPunct="1"/>
            <a:r>
              <a:rPr lang="sk-SK" smtClean="0"/>
              <a:t>dokumentácie</a:t>
            </a:r>
          </a:p>
          <a:p>
            <a:pPr eaLnBrk="1" hangingPunct="1"/>
            <a:endParaRPr lang="sk-SK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dirty="0" smtClean="0"/>
              <a:t>Manažment rizík</a:t>
            </a:r>
            <a:endParaRPr lang="sk-SK" sz="4400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k-SK" smtClean="0"/>
              <a:t>Identifikácia rizík</a:t>
            </a:r>
          </a:p>
          <a:p>
            <a:pPr eaLnBrk="1" hangingPunct="1"/>
            <a:r>
              <a:rPr lang="sk-SK" smtClean="0"/>
              <a:t>Upozorňovanie na riziká</a:t>
            </a:r>
            <a:endParaRPr lang="en-US" smtClean="0"/>
          </a:p>
          <a:p>
            <a:pPr eaLnBrk="1" hangingPunct="1"/>
            <a:r>
              <a:rPr lang="en-US" smtClean="0"/>
              <a:t>Spusten</a:t>
            </a:r>
            <a:r>
              <a:rPr lang="sk-SK" smtClean="0"/>
              <a:t>é riziká</a:t>
            </a:r>
          </a:p>
          <a:p>
            <a:pPr eaLnBrk="1" hangingPunct="1"/>
            <a:r>
              <a:rPr lang="sk-SK" smtClean="0"/>
              <a:t>Predchádzanie rizikám</a:t>
            </a:r>
            <a:endParaRPr lang="en-US" smtClean="0"/>
          </a:p>
          <a:p>
            <a:pPr eaLnBrk="1" hangingPunct="1"/>
            <a:r>
              <a:rPr lang="en-US" smtClean="0"/>
              <a:t>11</a:t>
            </a:r>
            <a:r>
              <a:rPr lang="sk-SK" smtClean="0"/>
              <a:t> identifikovaných rizík</a:t>
            </a:r>
          </a:p>
          <a:p>
            <a:pPr eaLnBrk="1" hangingPunct="1"/>
            <a:endParaRPr lang="sk-SK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k-SK" sz="3200" dirty="0" smtClean="0"/>
              <a:t>Nesplnenie naplánovaných úloh v korektnom časovom horizonte</a:t>
            </a:r>
            <a:endParaRPr lang="en-US" sz="3200" dirty="0"/>
          </a:p>
        </p:txBody>
      </p:sp>
      <p:graphicFrame>
        <p:nvGraphicFramePr>
          <p:cNvPr id="5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250825" y="1547813"/>
          <a:ext cx="8497888" cy="5121689"/>
        </p:xfrm>
        <a:graphic>
          <a:graphicData uri="http://schemas.openxmlformats.org/drawingml/2006/table">
            <a:tbl>
              <a:tblPr/>
              <a:tblGrid>
                <a:gridCol w="4114800"/>
                <a:gridCol w="4383088"/>
              </a:tblGrid>
              <a:tr h="3349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Riziko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#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9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Názov: </a:t>
                      </a: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Nesplnenie naplánovaných úloh v korektnom časovom horizonte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Zodpovedný: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Každý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Časové ohraničenie: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Krátkodobé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Pravdepodobnosť výskytu: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Vysoká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Dopad na úspech projektu: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Stredný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Popis: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Jednotlivé úlohy nie sú ukončované podľa plánu.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115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Aktivita predchádzania spusteniu: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Komunikácia s manažérom plánovania ohľadom úloh pred pridelením predpokladaného časového horizontu. Zohľadnenie časového kontextu iných ako tímových aktivít pri komunikácii s manažérom plánovania.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Spustenie: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Nesplnenie naplánovanej úlohy. Meškanie projektu.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Náprava: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Predĺženie úlohy ale s vyvodenými dôsledkami.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Realistickejší odhad budúcej činnosti. Dôsledná komunikácia.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Arkýř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Arkýř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Arkýř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Arkýř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Arkýř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Arkýř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280</TotalTime>
  <Words>840</Words>
  <Application>Microsoft Office PowerPoint</Application>
  <PresentationFormat>Prezentácia na obrazovke (4:3)</PresentationFormat>
  <Paragraphs>269</Paragraphs>
  <Slides>45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45</vt:i4>
      </vt:variant>
    </vt:vector>
  </HeadingPairs>
  <TitlesOfParts>
    <vt:vector size="52" baseType="lpstr">
      <vt:lpstr>Century Schoolbook</vt:lpstr>
      <vt:lpstr>Arial</vt:lpstr>
      <vt:lpstr>Wingdings</vt:lpstr>
      <vt:lpstr>Wingdings 2</vt:lpstr>
      <vt:lpstr>Calibri</vt:lpstr>
      <vt:lpstr>Courier New</vt:lpstr>
      <vt:lpstr>Arkýř</vt:lpstr>
      <vt:lpstr>Aplikácia poznatkov riadenia</vt:lpstr>
      <vt:lpstr>Vedenie tímu</vt:lpstr>
      <vt:lpstr>Manažment komunikácie</vt:lpstr>
      <vt:lpstr>Schôdze</vt:lpstr>
      <vt:lpstr>Interná wiki</vt:lpstr>
      <vt:lpstr>Súborový server (FTP)</vt:lpstr>
      <vt:lpstr>Iné</vt:lpstr>
      <vt:lpstr>Manažment rizík</vt:lpstr>
      <vt:lpstr>Nesplnenie naplánovaných úloh v korektnom časovom horizonte</vt:lpstr>
      <vt:lpstr>Nesplnenie naplánovaných úloh v korektnom časovom horizonte</vt:lpstr>
      <vt:lpstr>Nesplnenie si svojich manažérskych rolí</vt:lpstr>
      <vt:lpstr>Nesplnenie si svojich manažérskych rolí</vt:lpstr>
      <vt:lpstr>Strata možnosti skompilovať kinect aplikáciu v dôsledku straty kľúčového člena</vt:lpstr>
      <vt:lpstr>Strata možnosti skompilovať kinect aplikáciu v dôsledku straty kľúčového člena</vt:lpstr>
      <vt:lpstr>Nesprávne navrhnuté používateľské rozhranie</vt:lpstr>
      <vt:lpstr>Nesprávne navrhnuté používateľské rozhranie</vt:lpstr>
      <vt:lpstr>Manažment Plánovania</vt:lpstr>
      <vt:lpstr>Plánovanie položiek Product backlog do šprintov</vt:lpstr>
      <vt:lpstr>Prideľovanie úloh</vt:lpstr>
      <vt:lpstr>Zaznamenávanie úloh v Redmine</vt:lpstr>
      <vt:lpstr>Kontrola plánov- Gantt</vt:lpstr>
      <vt:lpstr>Kontrola plánov- Porovnanie odhadnutého a stráveného  času </vt:lpstr>
      <vt:lpstr>Manažment Monitorovania</vt:lpstr>
      <vt:lpstr>Monitorovanie postupu prác</vt:lpstr>
      <vt:lpstr>Šprint review</vt:lpstr>
      <vt:lpstr>Monitorovanie projektu</vt:lpstr>
      <vt:lpstr>Manažment kvality</vt:lpstr>
      <vt:lpstr>Konvencie zdrojového kódu</vt:lpstr>
      <vt:lpstr>Testy</vt:lpstr>
      <vt:lpstr>Snímka 30</vt:lpstr>
      <vt:lpstr>Pmd</vt:lpstr>
      <vt:lpstr>Manažment Podpory vývoja</vt:lpstr>
      <vt:lpstr>Git – skutočne používaný</vt:lpstr>
      <vt:lpstr>Git</vt:lpstr>
      <vt:lpstr>Maven</vt:lpstr>
      <vt:lpstr>Nightly builds</vt:lpstr>
      <vt:lpstr>Nightly builds email</vt:lpstr>
      <vt:lpstr>Orientačný plný výpis</vt:lpstr>
      <vt:lpstr>Manažment Dokumentácie</vt:lpstr>
      <vt:lpstr>Definovanie Zodpovedností</vt:lpstr>
      <vt:lpstr>Dokumentácie</vt:lpstr>
      <vt:lpstr>Revízie</vt:lpstr>
      <vt:lpstr>Metodika</vt:lpstr>
      <vt:lpstr>Javadoc komentár - ukážka</vt:lpstr>
      <vt:lpstr>Ďakujeme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Aplikácia poznatkov riadenia</dc:title>
  <dc:creator>Mino</dc:creator>
  <cp:lastModifiedBy>Matus</cp:lastModifiedBy>
  <cp:revision>47</cp:revision>
  <dcterms:created xsi:type="dcterms:W3CDTF">2012-11-27T12:19:32Z</dcterms:created>
  <dcterms:modified xsi:type="dcterms:W3CDTF">2012-12-06T10:34:10Z</dcterms:modified>
</cp:coreProperties>
</file>